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59" r:id="rId7"/>
    <p:sldId id="260" r:id="rId8"/>
    <p:sldId id="258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29"/>
  </p:normalViewPr>
  <p:slideViewPr>
    <p:cSldViewPr snapToGrid="0" snapToObjects="1">
      <p:cViewPr varScale="1">
        <p:scale>
          <a:sx n="90" d="100"/>
          <a:sy n="90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6C457-95F5-F343-ACD0-FA9B7C618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E217F9-BDED-A34C-AB45-6D2AC4D072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C1CFF-D826-E640-96B8-3225BF3D4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FA3B9-73A2-8645-ABC8-9AD160389657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5D479-A3F0-A64D-B43F-DD56831B4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BC757-C955-9D44-8D2E-847D6B21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24D60-88F1-3D46-BA4A-743D93F30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4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88B27-85CF-9846-970F-9F0560F4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B0E01-7BC2-774D-93A2-7C1F8E94DB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0E165-0B02-6242-A8C8-0410C5CDC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FA3B9-73A2-8645-ABC8-9AD160389657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82E94-F8F6-A74C-910A-9D57D1FC5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0B565-79AE-0942-927A-861D2135F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24D60-88F1-3D46-BA4A-743D93F30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77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0F4535-B0EB-634A-96E7-085D9A95E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38971A-5875-9940-AE7B-948345137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3D173-436E-7748-80B7-C51DFB966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FA3B9-73A2-8645-ABC8-9AD160389657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0BECF-1728-AF45-90B6-A3558EEEF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32787-CD73-8D47-9BB1-B3A46D0C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24D60-88F1-3D46-BA4A-743D93F30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23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776E-D4CF-A64A-8E0E-69B7518F2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48DD2-30B0-3742-BA4C-06C4A6098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90B9A-76B2-DE49-BAD3-296CEBE0E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FA3B9-73A2-8645-ABC8-9AD160389657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37985-C0F3-AE45-9237-4F793E8B9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43401-E02D-E94F-9BF4-453E3984A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24D60-88F1-3D46-BA4A-743D93F30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33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B562-2420-834A-B3CD-D1D84A4C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ACDCD-4AF0-6540-A361-C203C59A3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57C6D-2175-0F42-9234-4AEEF239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FA3B9-73A2-8645-ABC8-9AD160389657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3F11A-260D-6D49-B0EB-D6FF646E1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ED36B-7029-584C-B844-52CE106D4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24D60-88F1-3D46-BA4A-743D93F30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76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65491-E0D8-E849-AB15-3A1187E6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0817-8BDC-914A-B2ED-40EC47FAAF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AE64E-B819-8D44-AD23-6419CC4B2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836A4-6669-1544-9683-F0346A6EF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FA3B9-73A2-8645-ABC8-9AD160389657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3742E-1DE1-8743-9CDD-F3E13B946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A8EC2-AF10-7C41-A1C8-F299456EB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24D60-88F1-3D46-BA4A-743D93F30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56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5880-743B-114D-BB2D-B34D94888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73BA0-2877-DB44-B192-39D9BF331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2D03E-0B01-E24C-AEF4-DF4100B45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B655C-E3D5-C642-9F4B-1CEE35D310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5146A-B5DC-4E49-B495-11DE1EEAB8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3EF78D-68B2-414E-A206-0F5962358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FA3B9-73A2-8645-ABC8-9AD160389657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E95F54-9EEC-654A-A7BC-040D7CF44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3FB01E-1E73-D647-A184-7AC4C0BA9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24D60-88F1-3D46-BA4A-743D93F30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8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E2A7A-6942-4542-9182-424DE8232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E795A-00A1-A144-B095-BBC0DACBE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FA3B9-73A2-8645-ABC8-9AD160389657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94773-34C4-1044-9691-5969B82D7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8962F-F29C-B546-BFBA-D25EBB213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24D60-88F1-3D46-BA4A-743D93F30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30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D4E27-9954-984B-923D-E5C50990B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FA3B9-73A2-8645-ABC8-9AD160389657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00613-1D75-4A47-A097-D6AC4D787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0808F-BD4F-B04D-8837-EE504DA3D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24D60-88F1-3D46-BA4A-743D93F30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15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08A7E-7A2D-6E49-9846-3436E8EE9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5D97A-EAC1-B340-8048-5D62823BC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5603A-28E9-B743-88A2-F3AE9B392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0B90F-874F-8D44-8177-E680BE498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FA3B9-73A2-8645-ABC8-9AD160389657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73A8F-F13D-DA48-8F9C-2406F999A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74552-4708-A741-B894-E3026E49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24D60-88F1-3D46-BA4A-743D93F30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70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FF1D1-F61D-254D-BDFD-CF92124D5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52C81-B785-5641-89EC-DD6E8E26E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B3B0B-3B20-2E4F-8A80-494FF27A3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9D233-D815-3947-B877-2D306DC47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FA3B9-73A2-8645-ABC8-9AD160389657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8DABD-D3C6-AE40-9E2F-3A3FD3469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A7A02-D7D5-F94E-BDAF-77465043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24D60-88F1-3D46-BA4A-743D93F30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5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B8C84-1C58-DA4B-8665-64595D327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D5F33-1F6B-584F-BE46-4643A5D5D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230A4-0AE3-654C-BB39-65F25456D2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FA3B9-73A2-8645-ABC8-9AD160389657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CF763-0E3D-284D-A0DB-A2435E6F0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6D306-9DA7-1C43-9160-0437F235DD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24D60-88F1-3D46-BA4A-743D93F30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65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A2310-B50D-CB43-9CA4-077C32265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Logistic Regression and SVM Week3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ADBCE-77DE-F849-AADE-95DF8AA5CA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571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6F29-E88E-A44D-B5EF-467DD23AF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would look in 2D data?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79FE0B3-8E4F-8B4E-90B9-5646815B9FB3}"/>
              </a:ext>
            </a:extLst>
          </p:cNvPr>
          <p:cNvSpPr/>
          <p:nvPr/>
        </p:nvSpPr>
        <p:spPr>
          <a:xfrm>
            <a:off x="8615363" y="27289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D711899-2FF4-0B4C-9A8B-C9D5B02F363E}"/>
              </a:ext>
            </a:extLst>
          </p:cNvPr>
          <p:cNvSpPr/>
          <p:nvPr/>
        </p:nvSpPr>
        <p:spPr>
          <a:xfrm>
            <a:off x="8767763" y="28813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07C1AB-23DE-AA49-97AF-60453BFCC3F8}"/>
              </a:ext>
            </a:extLst>
          </p:cNvPr>
          <p:cNvSpPr/>
          <p:nvPr/>
        </p:nvSpPr>
        <p:spPr>
          <a:xfrm>
            <a:off x="8920163" y="30337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5C4162-5C15-F34B-B503-3D8C51649FB3}"/>
              </a:ext>
            </a:extLst>
          </p:cNvPr>
          <p:cNvSpPr/>
          <p:nvPr/>
        </p:nvSpPr>
        <p:spPr>
          <a:xfrm>
            <a:off x="9072563" y="31861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171DCC-6364-8E43-9270-F01304949D6C}"/>
              </a:ext>
            </a:extLst>
          </p:cNvPr>
          <p:cNvSpPr/>
          <p:nvPr/>
        </p:nvSpPr>
        <p:spPr>
          <a:xfrm>
            <a:off x="9224963" y="33385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D54330-14FD-F648-AF12-012838DE80F9}"/>
              </a:ext>
            </a:extLst>
          </p:cNvPr>
          <p:cNvSpPr/>
          <p:nvPr/>
        </p:nvSpPr>
        <p:spPr>
          <a:xfrm>
            <a:off x="9377363" y="34909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DE0F5C-9A04-394A-B3C2-E3AD85EE51E6}"/>
              </a:ext>
            </a:extLst>
          </p:cNvPr>
          <p:cNvSpPr/>
          <p:nvPr/>
        </p:nvSpPr>
        <p:spPr>
          <a:xfrm>
            <a:off x="8296269" y="28813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E6F527-8C20-B84D-B166-5312538B29FB}"/>
              </a:ext>
            </a:extLst>
          </p:cNvPr>
          <p:cNvSpPr/>
          <p:nvPr/>
        </p:nvSpPr>
        <p:spPr>
          <a:xfrm>
            <a:off x="8448669" y="30337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AB113A-9AB7-0541-8336-5F86A85E6EC9}"/>
              </a:ext>
            </a:extLst>
          </p:cNvPr>
          <p:cNvSpPr/>
          <p:nvPr/>
        </p:nvSpPr>
        <p:spPr>
          <a:xfrm>
            <a:off x="8601069" y="31861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84F1B5-1A04-DF46-8FBD-029B7B60ECE2}"/>
              </a:ext>
            </a:extLst>
          </p:cNvPr>
          <p:cNvSpPr/>
          <p:nvPr/>
        </p:nvSpPr>
        <p:spPr>
          <a:xfrm>
            <a:off x="8753469" y="33385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325BBE5-2BFC-9842-9024-91E70FA1FABF}"/>
              </a:ext>
            </a:extLst>
          </p:cNvPr>
          <p:cNvSpPr/>
          <p:nvPr/>
        </p:nvSpPr>
        <p:spPr>
          <a:xfrm>
            <a:off x="8905869" y="34909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2F6BD8D-39A4-EC45-890B-DCCC1C6F5D7B}"/>
              </a:ext>
            </a:extLst>
          </p:cNvPr>
          <p:cNvSpPr/>
          <p:nvPr/>
        </p:nvSpPr>
        <p:spPr>
          <a:xfrm>
            <a:off x="9058269" y="36433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86682B2-96BC-D64C-80A8-743D982EBF6E}"/>
              </a:ext>
            </a:extLst>
          </p:cNvPr>
          <p:cNvSpPr/>
          <p:nvPr/>
        </p:nvSpPr>
        <p:spPr>
          <a:xfrm>
            <a:off x="8005750" y="3076577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FB91EE-6263-8B4B-AC19-27F1442B277A}"/>
              </a:ext>
            </a:extLst>
          </p:cNvPr>
          <p:cNvSpPr/>
          <p:nvPr/>
        </p:nvSpPr>
        <p:spPr>
          <a:xfrm>
            <a:off x="8158150" y="3228977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DC7558-8C95-E343-82AB-DB2A57361BEC}"/>
              </a:ext>
            </a:extLst>
          </p:cNvPr>
          <p:cNvSpPr/>
          <p:nvPr/>
        </p:nvSpPr>
        <p:spPr>
          <a:xfrm>
            <a:off x="8310550" y="3381377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694684-14AD-2848-A322-BB7946C54FA9}"/>
              </a:ext>
            </a:extLst>
          </p:cNvPr>
          <p:cNvSpPr/>
          <p:nvPr/>
        </p:nvSpPr>
        <p:spPr>
          <a:xfrm>
            <a:off x="8462950" y="3533777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7824A0-B7D3-8A48-ABE3-E715033DEF45}"/>
              </a:ext>
            </a:extLst>
          </p:cNvPr>
          <p:cNvSpPr/>
          <p:nvPr/>
        </p:nvSpPr>
        <p:spPr>
          <a:xfrm>
            <a:off x="8615350" y="3686177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F6C29BC-D6C6-7646-AFDB-1963F41C2AE8}"/>
              </a:ext>
            </a:extLst>
          </p:cNvPr>
          <p:cNvSpPr/>
          <p:nvPr/>
        </p:nvSpPr>
        <p:spPr>
          <a:xfrm>
            <a:off x="8767750" y="3838577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B116A2-3EB9-B04C-8545-E77D0FA5EF76}"/>
              </a:ext>
            </a:extLst>
          </p:cNvPr>
          <p:cNvSpPr/>
          <p:nvPr/>
        </p:nvSpPr>
        <p:spPr>
          <a:xfrm>
            <a:off x="7172329" y="3686177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7C89AD-27ED-AE46-95A6-32AC2B8D989F}"/>
              </a:ext>
            </a:extLst>
          </p:cNvPr>
          <p:cNvSpPr/>
          <p:nvPr/>
        </p:nvSpPr>
        <p:spPr>
          <a:xfrm>
            <a:off x="7324729" y="3838577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55ADFC-B3B1-A244-A674-CB64E2EE792B}"/>
              </a:ext>
            </a:extLst>
          </p:cNvPr>
          <p:cNvSpPr/>
          <p:nvPr/>
        </p:nvSpPr>
        <p:spPr>
          <a:xfrm>
            <a:off x="7477129" y="3990977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E37639-1B4A-6E42-8465-52C59429685C}"/>
              </a:ext>
            </a:extLst>
          </p:cNvPr>
          <p:cNvSpPr/>
          <p:nvPr/>
        </p:nvSpPr>
        <p:spPr>
          <a:xfrm>
            <a:off x="7629529" y="4143377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A2BF79-E66F-3042-B81B-96CBBE897D98}"/>
              </a:ext>
            </a:extLst>
          </p:cNvPr>
          <p:cNvSpPr/>
          <p:nvPr/>
        </p:nvSpPr>
        <p:spPr>
          <a:xfrm>
            <a:off x="7781929" y="4295777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E83EE3-1A8E-2C43-A146-5A4CC7B67D74}"/>
              </a:ext>
            </a:extLst>
          </p:cNvPr>
          <p:cNvSpPr/>
          <p:nvPr/>
        </p:nvSpPr>
        <p:spPr>
          <a:xfrm>
            <a:off x="7934329" y="4448177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4C2C10-1719-9940-A162-35E3382C5FA1}"/>
              </a:ext>
            </a:extLst>
          </p:cNvPr>
          <p:cNvSpPr/>
          <p:nvPr/>
        </p:nvSpPr>
        <p:spPr>
          <a:xfrm>
            <a:off x="6810372" y="3881441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D247A6-D5EA-F041-968B-DCDC32A275C4}"/>
              </a:ext>
            </a:extLst>
          </p:cNvPr>
          <p:cNvSpPr/>
          <p:nvPr/>
        </p:nvSpPr>
        <p:spPr>
          <a:xfrm>
            <a:off x="6962772" y="4033841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B741B6-4245-6043-8EEA-A9B17D1F8C2A}"/>
              </a:ext>
            </a:extLst>
          </p:cNvPr>
          <p:cNvSpPr/>
          <p:nvPr/>
        </p:nvSpPr>
        <p:spPr>
          <a:xfrm>
            <a:off x="7115172" y="4186241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CA6165-E9CB-3A4B-906C-B5546558AED0}"/>
              </a:ext>
            </a:extLst>
          </p:cNvPr>
          <p:cNvSpPr/>
          <p:nvPr/>
        </p:nvSpPr>
        <p:spPr>
          <a:xfrm>
            <a:off x="7267572" y="4338641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95FDE9-FA91-F04E-BF37-55F14620F33F}"/>
              </a:ext>
            </a:extLst>
          </p:cNvPr>
          <p:cNvSpPr/>
          <p:nvPr/>
        </p:nvSpPr>
        <p:spPr>
          <a:xfrm>
            <a:off x="7419972" y="4491041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423CB1-5A0E-C74F-8906-CFFB92DF5E98}"/>
              </a:ext>
            </a:extLst>
          </p:cNvPr>
          <p:cNvSpPr/>
          <p:nvPr/>
        </p:nvSpPr>
        <p:spPr>
          <a:xfrm>
            <a:off x="7572372" y="4643441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1767343-9A9E-D344-92B4-FAB133A3FBFD}"/>
              </a:ext>
            </a:extLst>
          </p:cNvPr>
          <p:cNvSpPr/>
          <p:nvPr/>
        </p:nvSpPr>
        <p:spPr>
          <a:xfrm>
            <a:off x="6462703" y="4119568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0131DC-9083-3F44-BA21-DDDA38BDEB50}"/>
              </a:ext>
            </a:extLst>
          </p:cNvPr>
          <p:cNvSpPr/>
          <p:nvPr/>
        </p:nvSpPr>
        <p:spPr>
          <a:xfrm>
            <a:off x="6615103" y="4271968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6FAD4F-9EE8-0040-8845-A45D0482D02F}"/>
              </a:ext>
            </a:extLst>
          </p:cNvPr>
          <p:cNvSpPr/>
          <p:nvPr/>
        </p:nvSpPr>
        <p:spPr>
          <a:xfrm>
            <a:off x="6767503" y="4424368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F5365D4-CE3F-C640-B89B-4356D477BA3E}"/>
              </a:ext>
            </a:extLst>
          </p:cNvPr>
          <p:cNvSpPr/>
          <p:nvPr/>
        </p:nvSpPr>
        <p:spPr>
          <a:xfrm>
            <a:off x="6919903" y="4576768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AF7441-A28C-594F-909F-A309D3146107}"/>
              </a:ext>
            </a:extLst>
          </p:cNvPr>
          <p:cNvSpPr/>
          <p:nvPr/>
        </p:nvSpPr>
        <p:spPr>
          <a:xfrm>
            <a:off x="7072303" y="4729168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7247F13-08EC-6146-9DBF-A0E66892E0EA}"/>
              </a:ext>
            </a:extLst>
          </p:cNvPr>
          <p:cNvSpPr/>
          <p:nvPr/>
        </p:nvSpPr>
        <p:spPr>
          <a:xfrm>
            <a:off x="7224703" y="4881568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E78070-31D6-614E-9E45-1EDE86FE2A4D}"/>
              </a:ext>
            </a:extLst>
          </p:cNvPr>
          <p:cNvCxnSpPr>
            <a:cxnSpLocks/>
          </p:cNvCxnSpPr>
          <p:nvPr/>
        </p:nvCxnSpPr>
        <p:spPr>
          <a:xfrm flipH="1" flipV="1">
            <a:off x="5772151" y="1690688"/>
            <a:ext cx="1" cy="3667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115852-6661-B544-BE7A-BF8AA2641625}"/>
              </a:ext>
            </a:extLst>
          </p:cNvPr>
          <p:cNvCxnSpPr/>
          <p:nvPr/>
        </p:nvCxnSpPr>
        <p:spPr>
          <a:xfrm>
            <a:off x="5829300" y="5386388"/>
            <a:ext cx="46434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C68231C-2A9E-1D48-BFE6-BDA958AAC355}"/>
              </a:ext>
            </a:extLst>
          </p:cNvPr>
          <p:cNvSpPr txBox="1"/>
          <p:nvPr/>
        </p:nvSpPr>
        <p:spPr>
          <a:xfrm>
            <a:off x="9220200" y="53863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984636-156C-084B-BF09-CF04EB0D3945}"/>
              </a:ext>
            </a:extLst>
          </p:cNvPr>
          <p:cNvSpPr txBox="1"/>
          <p:nvPr/>
        </p:nvSpPr>
        <p:spPr>
          <a:xfrm>
            <a:off x="5462588" y="1884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64316A-25D6-D842-9B29-0ED12FDBD2AF}"/>
              </a:ext>
            </a:extLst>
          </p:cNvPr>
          <p:cNvSpPr txBox="1"/>
          <p:nvPr/>
        </p:nvSpPr>
        <p:spPr>
          <a:xfrm>
            <a:off x="7985041" y="5357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82F420-B68E-094D-80D4-26E4444008ED}"/>
              </a:ext>
            </a:extLst>
          </p:cNvPr>
          <p:cNvSpPr txBox="1"/>
          <p:nvPr/>
        </p:nvSpPr>
        <p:spPr>
          <a:xfrm>
            <a:off x="6765854" y="53435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2F46C0-2340-1941-B9BE-4B9F5BEA2A54}"/>
              </a:ext>
            </a:extLst>
          </p:cNvPr>
          <p:cNvSpPr txBox="1"/>
          <p:nvPr/>
        </p:nvSpPr>
        <p:spPr>
          <a:xfrm>
            <a:off x="5405352" y="3023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38F30D-BA4E-CA48-AD92-057491894368}"/>
              </a:ext>
            </a:extLst>
          </p:cNvPr>
          <p:cNvSpPr txBox="1"/>
          <p:nvPr/>
        </p:nvSpPr>
        <p:spPr>
          <a:xfrm>
            <a:off x="5432365" y="41624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B62216-966A-1548-A4A4-AD9CB92E2C55}"/>
              </a:ext>
            </a:extLst>
          </p:cNvPr>
          <p:cNvCxnSpPr>
            <a:stCxn id="49" idx="3"/>
            <a:endCxn id="48" idx="0"/>
          </p:cNvCxnSpPr>
          <p:nvPr/>
        </p:nvCxnSpPr>
        <p:spPr>
          <a:xfrm>
            <a:off x="5764274" y="2069068"/>
            <a:ext cx="3606769" cy="3317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E17BFF6-3885-B04A-8EF3-B75ECA9E4276}"/>
              </a:ext>
            </a:extLst>
          </p:cNvPr>
          <p:cNvSpPr txBox="1"/>
          <p:nvPr/>
        </p:nvSpPr>
        <p:spPr>
          <a:xfrm>
            <a:off x="6096000" y="157162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A798B96-6C87-514E-8E5C-F711A8380032}"/>
              </a:ext>
            </a:extLst>
          </p:cNvPr>
          <p:cNvSpPr txBox="1"/>
          <p:nvPr/>
        </p:nvSpPr>
        <p:spPr>
          <a:xfrm>
            <a:off x="10071666" y="550020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</p:spTree>
    <p:extLst>
      <p:ext uri="{BB962C8B-B14F-4D97-AF65-F5344CB8AC3E}">
        <p14:creationId xmlns:p14="http://schemas.microsoft.com/office/powerpoint/2010/main" val="2621857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6F29-E88E-A44D-B5EF-467DD23AF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would look in 2D data?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79FE0B3-8E4F-8B4E-90B9-5646815B9FB3}"/>
              </a:ext>
            </a:extLst>
          </p:cNvPr>
          <p:cNvSpPr/>
          <p:nvPr/>
        </p:nvSpPr>
        <p:spPr>
          <a:xfrm>
            <a:off x="8615363" y="27289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D711899-2FF4-0B4C-9A8B-C9D5B02F363E}"/>
              </a:ext>
            </a:extLst>
          </p:cNvPr>
          <p:cNvSpPr/>
          <p:nvPr/>
        </p:nvSpPr>
        <p:spPr>
          <a:xfrm>
            <a:off x="8767763" y="28813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07C1AB-23DE-AA49-97AF-60453BFCC3F8}"/>
              </a:ext>
            </a:extLst>
          </p:cNvPr>
          <p:cNvSpPr/>
          <p:nvPr/>
        </p:nvSpPr>
        <p:spPr>
          <a:xfrm>
            <a:off x="8920163" y="30337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5C4162-5C15-F34B-B503-3D8C51649FB3}"/>
              </a:ext>
            </a:extLst>
          </p:cNvPr>
          <p:cNvSpPr/>
          <p:nvPr/>
        </p:nvSpPr>
        <p:spPr>
          <a:xfrm>
            <a:off x="9072563" y="31861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171DCC-6364-8E43-9270-F01304949D6C}"/>
              </a:ext>
            </a:extLst>
          </p:cNvPr>
          <p:cNvSpPr/>
          <p:nvPr/>
        </p:nvSpPr>
        <p:spPr>
          <a:xfrm>
            <a:off x="9224963" y="33385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D54330-14FD-F648-AF12-012838DE80F9}"/>
              </a:ext>
            </a:extLst>
          </p:cNvPr>
          <p:cNvSpPr/>
          <p:nvPr/>
        </p:nvSpPr>
        <p:spPr>
          <a:xfrm>
            <a:off x="9377363" y="34909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DE0F5C-9A04-394A-B3C2-E3AD85EE51E6}"/>
              </a:ext>
            </a:extLst>
          </p:cNvPr>
          <p:cNvSpPr/>
          <p:nvPr/>
        </p:nvSpPr>
        <p:spPr>
          <a:xfrm>
            <a:off x="8296269" y="28813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E6F527-8C20-B84D-B166-5312538B29FB}"/>
              </a:ext>
            </a:extLst>
          </p:cNvPr>
          <p:cNvSpPr/>
          <p:nvPr/>
        </p:nvSpPr>
        <p:spPr>
          <a:xfrm>
            <a:off x="8448669" y="30337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AB113A-9AB7-0541-8336-5F86A85E6EC9}"/>
              </a:ext>
            </a:extLst>
          </p:cNvPr>
          <p:cNvSpPr/>
          <p:nvPr/>
        </p:nvSpPr>
        <p:spPr>
          <a:xfrm>
            <a:off x="8601069" y="31861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84F1B5-1A04-DF46-8FBD-029B7B60ECE2}"/>
              </a:ext>
            </a:extLst>
          </p:cNvPr>
          <p:cNvSpPr/>
          <p:nvPr/>
        </p:nvSpPr>
        <p:spPr>
          <a:xfrm>
            <a:off x="8753469" y="33385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325BBE5-2BFC-9842-9024-91E70FA1FABF}"/>
              </a:ext>
            </a:extLst>
          </p:cNvPr>
          <p:cNvSpPr/>
          <p:nvPr/>
        </p:nvSpPr>
        <p:spPr>
          <a:xfrm>
            <a:off x="8905869" y="34909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2F6BD8D-39A4-EC45-890B-DCCC1C6F5D7B}"/>
              </a:ext>
            </a:extLst>
          </p:cNvPr>
          <p:cNvSpPr/>
          <p:nvPr/>
        </p:nvSpPr>
        <p:spPr>
          <a:xfrm>
            <a:off x="9058269" y="36433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86682B2-96BC-D64C-80A8-743D982EBF6E}"/>
              </a:ext>
            </a:extLst>
          </p:cNvPr>
          <p:cNvSpPr/>
          <p:nvPr/>
        </p:nvSpPr>
        <p:spPr>
          <a:xfrm>
            <a:off x="8005750" y="3076577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FB91EE-6263-8B4B-AC19-27F1442B277A}"/>
              </a:ext>
            </a:extLst>
          </p:cNvPr>
          <p:cNvSpPr/>
          <p:nvPr/>
        </p:nvSpPr>
        <p:spPr>
          <a:xfrm>
            <a:off x="8158150" y="3228977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DC7558-8C95-E343-82AB-DB2A57361BEC}"/>
              </a:ext>
            </a:extLst>
          </p:cNvPr>
          <p:cNvSpPr/>
          <p:nvPr/>
        </p:nvSpPr>
        <p:spPr>
          <a:xfrm>
            <a:off x="8310550" y="3381377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694684-14AD-2848-A322-BB7946C54FA9}"/>
              </a:ext>
            </a:extLst>
          </p:cNvPr>
          <p:cNvSpPr/>
          <p:nvPr/>
        </p:nvSpPr>
        <p:spPr>
          <a:xfrm>
            <a:off x="8462950" y="3533777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7824A0-B7D3-8A48-ABE3-E715033DEF45}"/>
              </a:ext>
            </a:extLst>
          </p:cNvPr>
          <p:cNvSpPr/>
          <p:nvPr/>
        </p:nvSpPr>
        <p:spPr>
          <a:xfrm>
            <a:off x="8615350" y="3686177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F6C29BC-D6C6-7646-AFDB-1963F41C2AE8}"/>
              </a:ext>
            </a:extLst>
          </p:cNvPr>
          <p:cNvSpPr/>
          <p:nvPr/>
        </p:nvSpPr>
        <p:spPr>
          <a:xfrm>
            <a:off x="8767750" y="3838577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B116A2-3EB9-B04C-8545-E77D0FA5EF76}"/>
              </a:ext>
            </a:extLst>
          </p:cNvPr>
          <p:cNvSpPr/>
          <p:nvPr/>
        </p:nvSpPr>
        <p:spPr>
          <a:xfrm>
            <a:off x="7172329" y="3686177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7C89AD-27ED-AE46-95A6-32AC2B8D989F}"/>
              </a:ext>
            </a:extLst>
          </p:cNvPr>
          <p:cNvSpPr/>
          <p:nvPr/>
        </p:nvSpPr>
        <p:spPr>
          <a:xfrm>
            <a:off x="7324729" y="3838577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55ADFC-B3B1-A244-A674-CB64E2EE792B}"/>
              </a:ext>
            </a:extLst>
          </p:cNvPr>
          <p:cNvSpPr/>
          <p:nvPr/>
        </p:nvSpPr>
        <p:spPr>
          <a:xfrm>
            <a:off x="7477129" y="3990977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E37639-1B4A-6E42-8465-52C59429685C}"/>
              </a:ext>
            </a:extLst>
          </p:cNvPr>
          <p:cNvSpPr/>
          <p:nvPr/>
        </p:nvSpPr>
        <p:spPr>
          <a:xfrm>
            <a:off x="7629529" y="4143377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A2BF79-E66F-3042-B81B-96CBBE897D98}"/>
              </a:ext>
            </a:extLst>
          </p:cNvPr>
          <p:cNvSpPr/>
          <p:nvPr/>
        </p:nvSpPr>
        <p:spPr>
          <a:xfrm>
            <a:off x="7781929" y="4295777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E83EE3-1A8E-2C43-A146-5A4CC7B67D74}"/>
              </a:ext>
            </a:extLst>
          </p:cNvPr>
          <p:cNvSpPr/>
          <p:nvPr/>
        </p:nvSpPr>
        <p:spPr>
          <a:xfrm>
            <a:off x="7934329" y="4448177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4C2C10-1719-9940-A162-35E3382C5FA1}"/>
              </a:ext>
            </a:extLst>
          </p:cNvPr>
          <p:cNvSpPr/>
          <p:nvPr/>
        </p:nvSpPr>
        <p:spPr>
          <a:xfrm>
            <a:off x="6810372" y="3881441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D247A6-D5EA-F041-968B-DCDC32A275C4}"/>
              </a:ext>
            </a:extLst>
          </p:cNvPr>
          <p:cNvSpPr/>
          <p:nvPr/>
        </p:nvSpPr>
        <p:spPr>
          <a:xfrm>
            <a:off x="6962772" y="4033841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B741B6-4245-6043-8EEA-A9B17D1F8C2A}"/>
              </a:ext>
            </a:extLst>
          </p:cNvPr>
          <p:cNvSpPr/>
          <p:nvPr/>
        </p:nvSpPr>
        <p:spPr>
          <a:xfrm>
            <a:off x="7115172" y="4186241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CA6165-E9CB-3A4B-906C-B5546558AED0}"/>
              </a:ext>
            </a:extLst>
          </p:cNvPr>
          <p:cNvSpPr/>
          <p:nvPr/>
        </p:nvSpPr>
        <p:spPr>
          <a:xfrm>
            <a:off x="7267572" y="4338641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95FDE9-FA91-F04E-BF37-55F14620F33F}"/>
              </a:ext>
            </a:extLst>
          </p:cNvPr>
          <p:cNvSpPr/>
          <p:nvPr/>
        </p:nvSpPr>
        <p:spPr>
          <a:xfrm>
            <a:off x="7419972" y="4491041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423CB1-5A0E-C74F-8906-CFFB92DF5E98}"/>
              </a:ext>
            </a:extLst>
          </p:cNvPr>
          <p:cNvSpPr/>
          <p:nvPr/>
        </p:nvSpPr>
        <p:spPr>
          <a:xfrm>
            <a:off x="7572372" y="4643441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1767343-9A9E-D344-92B4-FAB133A3FBFD}"/>
              </a:ext>
            </a:extLst>
          </p:cNvPr>
          <p:cNvSpPr/>
          <p:nvPr/>
        </p:nvSpPr>
        <p:spPr>
          <a:xfrm>
            <a:off x="6462703" y="4119568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0131DC-9083-3F44-BA21-DDDA38BDEB50}"/>
              </a:ext>
            </a:extLst>
          </p:cNvPr>
          <p:cNvSpPr/>
          <p:nvPr/>
        </p:nvSpPr>
        <p:spPr>
          <a:xfrm>
            <a:off x="6615103" y="4271968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6FAD4F-9EE8-0040-8845-A45D0482D02F}"/>
              </a:ext>
            </a:extLst>
          </p:cNvPr>
          <p:cNvSpPr/>
          <p:nvPr/>
        </p:nvSpPr>
        <p:spPr>
          <a:xfrm>
            <a:off x="6767503" y="4424368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F5365D4-CE3F-C640-B89B-4356D477BA3E}"/>
              </a:ext>
            </a:extLst>
          </p:cNvPr>
          <p:cNvSpPr/>
          <p:nvPr/>
        </p:nvSpPr>
        <p:spPr>
          <a:xfrm>
            <a:off x="6919903" y="4576768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AF7441-A28C-594F-909F-A309D3146107}"/>
              </a:ext>
            </a:extLst>
          </p:cNvPr>
          <p:cNvSpPr/>
          <p:nvPr/>
        </p:nvSpPr>
        <p:spPr>
          <a:xfrm>
            <a:off x="7072303" y="4729168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7247F13-08EC-6146-9DBF-A0E66892E0EA}"/>
              </a:ext>
            </a:extLst>
          </p:cNvPr>
          <p:cNvSpPr/>
          <p:nvPr/>
        </p:nvSpPr>
        <p:spPr>
          <a:xfrm>
            <a:off x="7224703" y="4881568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E78070-31D6-614E-9E45-1EDE86FE2A4D}"/>
              </a:ext>
            </a:extLst>
          </p:cNvPr>
          <p:cNvCxnSpPr>
            <a:cxnSpLocks/>
          </p:cNvCxnSpPr>
          <p:nvPr/>
        </p:nvCxnSpPr>
        <p:spPr>
          <a:xfrm flipH="1" flipV="1">
            <a:off x="5772151" y="1690688"/>
            <a:ext cx="1" cy="3667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115852-6661-B544-BE7A-BF8AA2641625}"/>
              </a:ext>
            </a:extLst>
          </p:cNvPr>
          <p:cNvCxnSpPr/>
          <p:nvPr/>
        </p:nvCxnSpPr>
        <p:spPr>
          <a:xfrm>
            <a:off x="5829300" y="5386388"/>
            <a:ext cx="46434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C68231C-2A9E-1D48-BFE6-BDA958AAC355}"/>
              </a:ext>
            </a:extLst>
          </p:cNvPr>
          <p:cNvSpPr txBox="1"/>
          <p:nvPr/>
        </p:nvSpPr>
        <p:spPr>
          <a:xfrm>
            <a:off x="9220200" y="53863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984636-156C-084B-BF09-CF04EB0D3945}"/>
              </a:ext>
            </a:extLst>
          </p:cNvPr>
          <p:cNvSpPr txBox="1"/>
          <p:nvPr/>
        </p:nvSpPr>
        <p:spPr>
          <a:xfrm>
            <a:off x="5462588" y="1884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64316A-25D6-D842-9B29-0ED12FDBD2AF}"/>
              </a:ext>
            </a:extLst>
          </p:cNvPr>
          <p:cNvSpPr txBox="1"/>
          <p:nvPr/>
        </p:nvSpPr>
        <p:spPr>
          <a:xfrm>
            <a:off x="7985041" y="5357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82F420-B68E-094D-80D4-26E4444008ED}"/>
              </a:ext>
            </a:extLst>
          </p:cNvPr>
          <p:cNvSpPr txBox="1"/>
          <p:nvPr/>
        </p:nvSpPr>
        <p:spPr>
          <a:xfrm>
            <a:off x="6765854" y="53435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2F46C0-2340-1941-B9BE-4B9F5BEA2A54}"/>
              </a:ext>
            </a:extLst>
          </p:cNvPr>
          <p:cNvSpPr txBox="1"/>
          <p:nvPr/>
        </p:nvSpPr>
        <p:spPr>
          <a:xfrm>
            <a:off x="5405352" y="3023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38F30D-BA4E-CA48-AD92-057491894368}"/>
              </a:ext>
            </a:extLst>
          </p:cNvPr>
          <p:cNvSpPr txBox="1"/>
          <p:nvPr/>
        </p:nvSpPr>
        <p:spPr>
          <a:xfrm>
            <a:off x="5432365" y="41624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B62216-966A-1548-A4A4-AD9CB92E2C55}"/>
              </a:ext>
            </a:extLst>
          </p:cNvPr>
          <p:cNvCxnSpPr>
            <a:stCxn id="49" idx="3"/>
            <a:endCxn id="48" idx="0"/>
          </p:cNvCxnSpPr>
          <p:nvPr/>
        </p:nvCxnSpPr>
        <p:spPr>
          <a:xfrm>
            <a:off x="5764274" y="2069068"/>
            <a:ext cx="3606769" cy="3317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E17BFF6-3885-B04A-8EF3-B75ECA9E4276}"/>
              </a:ext>
            </a:extLst>
          </p:cNvPr>
          <p:cNvSpPr txBox="1"/>
          <p:nvPr/>
        </p:nvSpPr>
        <p:spPr>
          <a:xfrm>
            <a:off x="6096000" y="157162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A798B96-6C87-514E-8E5C-F711A8380032}"/>
              </a:ext>
            </a:extLst>
          </p:cNvPr>
          <p:cNvSpPr txBox="1"/>
          <p:nvPr/>
        </p:nvSpPr>
        <p:spPr>
          <a:xfrm>
            <a:off x="10071666" y="550020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A20C88-C729-BD43-9722-7859F584FBF3}"/>
                  </a:ext>
                </a:extLst>
              </p:cNvPr>
              <p:cNvSpPr txBox="1"/>
              <p:nvPr/>
            </p:nvSpPr>
            <p:spPr>
              <a:xfrm>
                <a:off x="942975" y="2586038"/>
                <a:ext cx="419025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x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2−3≥0</m:t>
                    </m:r>
                  </m:oMath>
                </a14:m>
                <a:endParaRPr lang="en-US" sz="3600" dirty="0"/>
              </a:p>
              <a:p>
                <a:r>
                  <a:rPr lang="en-US" sz="3600" dirty="0"/>
                  <a:t>x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2≥3</m:t>
                    </m:r>
                  </m:oMath>
                </a14:m>
                <a:r>
                  <a:rPr lang="en-US" sz="3600" dirty="0"/>
                  <a:t>, y=circle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A20C88-C729-BD43-9722-7859F584F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5" y="2586038"/>
                <a:ext cx="4190250" cy="1200329"/>
              </a:xfrm>
              <a:prstGeom prst="rect">
                <a:avLst/>
              </a:prstGeom>
              <a:blipFill>
                <a:blip r:embed="rId2"/>
                <a:stretch>
                  <a:fillRect l="-4230" t="-8511" r="-3323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319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6F29-E88E-A44D-B5EF-467DD23AF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would look in 2D data?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79FE0B3-8E4F-8B4E-90B9-5646815B9FB3}"/>
              </a:ext>
            </a:extLst>
          </p:cNvPr>
          <p:cNvSpPr/>
          <p:nvPr/>
        </p:nvSpPr>
        <p:spPr>
          <a:xfrm>
            <a:off x="8615363" y="27289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D711899-2FF4-0B4C-9A8B-C9D5B02F363E}"/>
              </a:ext>
            </a:extLst>
          </p:cNvPr>
          <p:cNvSpPr/>
          <p:nvPr/>
        </p:nvSpPr>
        <p:spPr>
          <a:xfrm>
            <a:off x="8767763" y="28813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07C1AB-23DE-AA49-97AF-60453BFCC3F8}"/>
              </a:ext>
            </a:extLst>
          </p:cNvPr>
          <p:cNvSpPr/>
          <p:nvPr/>
        </p:nvSpPr>
        <p:spPr>
          <a:xfrm>
            <a:off x="8920163" y="30337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5C4162-5C15-F34B-B503-3D8C51649FB3}"/>
              </a:ext>
            </a:extLst>
          </p:cNvPr>
          <p:cNvSpPr/>
          <p:nvPr/>
        </p:nvSpPr>
        <p:spPr>
          <a:xfrm>
            <a:off x="9072563" y="31861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171DCC-6364-8E43-9270-F01304949D6C}"/>
              </a:ext>
            </a:extLst>
          </p:cNvPr>
          <p:cNvSpPr/>
          <p:nvPr/>
        </p:nvSpPr>
        <p:spPr>
          <a:xfrm>
            <a:off x="9224963" y="33385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D54330-14FD-F648-AF12-012838DE80F9}"/>
              </a:ext>
            </a:extLst>
          </p:cNvPr>
          <p:cNvSpPr/>
          <p:nvPr/>
        </p:nvSpPr>
        <p:spPr>
          <a:xfrm>
            <a:off x="9377363" y="34909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DE0F5C-9A04-394A-B3C2-E3AD85EE51E6}"/>
              </a:ext>
            </a:extLst>
          </p:cNvPr>
          <p:cNvSpPr/>
          <p:nvPr/>
        </p:nvSpPr>
        <p:spPr>
          <a:xfrm>
            <a:off x="8296269" y="28813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E6F527-8C20-B84D-B166-5312538B29FB}"/>
              </a:ext>
            </a:extLst>
          </p:cNvPr>
          <p:cNvSpPr/>
          <p:nvPr/>
        </p:nvSpPr>
        <p:spPr>
          <a:xfrm>
            <a:off x="8448669" y="30337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AB113A-9AB7-0541-8336-5F86A85E6EC9}"/>
              </a:ext>
            </a:extLst>
          </p:cNvPr>
          <p:cNvSpPr/>
          <p:nvPr/>
        </p:nvSpPr>
        <p:spPr>
          <a:xfrm>
            <a:off x="8601069" y="31861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84F1B5-1A04-DF46-8FBD-029B7B60ECE2}"/>
              </a:ext>
            </a:extLst>
          </p:cNvPr>
          <p:cNvSpPr/>
          <p:nvPr/>
        </p:nvSpPr>
        <p:spPr>
          <a:xfrm>
            <a:off x="8753469" y="33385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325BBE5-2BFC-9842-9024-91E70FA1FABF}"/>
              </a:ext>
            </a:extLst>
          </p:cNvPr>
          <p:cNvSpPr/>
          <p:nvPr/>
        </p:nvSpPr>
        <p:spPr>
          <a:xfrm>
            <a:off x="8905869" y="34909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2F6BD8D-39A4-EC45-890B-DCCC1C6F5D7B}"/>
              </a:ext>
            </a:extLst>
          </p:cNvPr>
          <p:cNvSpPr/>
          <p:nvPr/>
        </p:nvSpPr>
        <p:spPr>
          <a:xfrm>
            <a:off x="9058269" y="36433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86682B2-96BC-D64C-80A8-743D982EBF6E}"/>
              </a:ext>
            </a:extLst>
          </p:cNvPr>
          <p:cNvSpPr/>
          <p:nvPr/>
        </p:nvSpPr>
        <p:spPr>
          <a:xfrm>
            <a:off x="8005750" y="3076577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FB91EE-6263-8B4B-AC19-27F1442B277A}"/>
              </a:ext>
            </a:extLst>
          </p:cNvPr>
          <p:cNvSpPr/>
          <p:nvPr/>
        </p:nvSpPr>
        <p:spPr>
          <a:xfrm>
            <a:off x="8158150" y="3228977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DC7558-8C95-E343-82AB-DB2A57361BEC}"/>
              </a:ext>
            </a:extLst>
          </p:cNvPr>
          <p:cNvSpPr/>
          <p:nvPr/>
        </p:nvSpPr>
        <p:spPr>
          <a:xfrm>
            <a:off x="8310550" y="3381377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694684-14AD-2848-A322-BB7946C54FA9}"/>
              </a:ext>
            </a:extLst>
          </p:cNvPr>
          <p:cNvSpPr/>
          <p:nvPr/>
        </p:nvSpPr>
        <p:spPr>
          <a:xfrm>
            <a:off x="8462950" y="3533777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7824A0-B7D3-8A48-ABE3-E715033DEF45}"/>
              </a:ext>
            </a:extLst>
          </p:cNvPr>
          <p:cNvSpPr/>
          <p:nvPr/>
        </p:nvSpPr>
        <p:spPr>
          <a:xfrm>
            <a:off x="8615350" y="3686177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F6C29BC-D6C6-7646-AFDB-1963F41C2AE8}"/>
              </a:ext>
            </a:extLst>
          </p:cNvPr>
          <p:cNvSpPr/>
          <p:nvPr/>
        </p:nvSpPr>
        <p:spPr>
          <a:xfrm>
            <a:off x="8767750" y="3838577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B116A2-3EB9-B04C-8545-E77D0FA5EF76}"/>
              </a:ext>
            </a:extLst>
          </p:cNvPr>
          <p:cNvSpPr/>
          <p:nvPr/>
        </p:nvSpPr>
        <p:spPr>
          <a:xfrm>
            <a:off x="7172329" y="3686177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7C89AD-27ED-AE46-95A6-32AC2B8D989F}"/>
              </a:ext>
            </a:extLst>
          </p:cNvPr>
          <p:cNvSpPr/>
          <p:nvPr/>
        </p:nvSpPr>
        <p:spPr>
          <a:xfrm>
            <a:off x="7324729" y="3838577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55ADFC-B3B1-A244-A674-CB64E2EE792B}"/>
              </a:ext>
            </a:extLst>
          </p:cNvPr>
          <p:cNvSpPr/>
          <p:nvPr/>
        </p:nvSpPr>
        <p:spPr>
          <a:xfrm>
            <a:off x="7477129" y="3990977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E37639-1B4A-6E42-8465-52C59429685C}"/>
              </a:ext>
            </a:extLst>
          </p:cNvPr>
          <p:cNvSpPr/>
          <p:nvPr/>
        </p:nvSpPr>
        <p:spPr>
          <a:xfrm>
            <a:off x="7629529" y="4143377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A2BF79-E66F-3042-B81B-96CBBE897D98}"/>
              </a:ext>
            </a:extLst>
          </p:cNvPr>
          <p:cNvSpPr/>
          <p:nvPr/>
        </p:nvSpPr>
        <p:spPr>
          <a:xfrm>
            <a:off x="7781929" y="4295777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E83EE3-1A8E-2C43-A146-5A4CC7B67D74}"/>
              </a:ext>
            </a:extLst>
          </p:cNvPr>
          <p:cNvSpPr/>
          <p:nvPr/>
        </p:nvSpPr>
        <p:spPr>
          <a:xfrm>
            <a:off x="7934329" y="4448177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4C2C10-1719-9940-A162-35E3382C5FA1}"/>
              </a:ext>
            </a:extLst>
          </p:cNvPr>
          <p:cNvSpPr/>
          <p:nvPr/>
        </p:nvSpPr>
        <p:spPr>
          <a:xfrm>
            <a:off x="6810372" y="3881441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D247A6-D5EA-F041-968B-DCDC32A275C4}"/>
              </a:ext>
            </a:extLst>
          </p:cNvPr>
          <p:cNvSpPr/>
          <p:nvPr/>
        </p:nvSpPr>
        <p:spPr>
          <a:xfrm>
            <a:off x="6962772" y="4033841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B741B6-4245-6043-8EEA-A9B17D1F8C2A}"/>
              </a:ext>
            </a:extLst>
          </p:cNvPr>
          <p:cNvSpPr/>
          <p:nvPr/>
        </p:nvSpPr>
        <p:spPr>
          <a:xfrm>
            <a:off x="7115172" y="4186241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CA6165-E9CB-3A4B-906C-B5546558AED0}"/>
              </a:ext>
            </a:extLst>
          </p:cNvPr>
          <p:cNvSpPr/>
          <p:nvPr/>
        </p:nvSpPr>
        <p:spPr>
          <a:xfrm>
            <a:off x="7267572" y="4338641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95FDE9-FA91-F04E-BF37-55F14620F33F}"/>
              </a:ext>
            </a:extLst>
          </p:cNvPr>
          <p:cNvSpPr/>
          <p:nvPr/>
        </p:nvSpPr>
        <p:spPr>
          <a:xfrm>
            <a:off x="7419972" y="4491041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423CB1-5A0E-C74F-8906-CFFB92DF5E98}"/>
              </a:ext>
            </a:extLst>
          </p:cNvPr>
          <p:cNvSpPr/>
          <p:nvPr/>
        </p:nvSpPr>
        <p:spPr>
          <a:xfrm>
            <a:off x="7572372" y="4643441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1767343-9A9E-D344-92B4-FAB133A3FBFD}"/>
              </a:ext>
            </a:extLst>
          </p:cNvPr>
          <p:cNvSpPr/>
          <p:nvPr/>
        </p:nvSpPr>
        <p:spPr>
          <a:xfrm>
            <a:off x="6462703" y="4119568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0131DC-9083-3F44-BA21-DDDA38BDEB50}"/>
              </a:ext>
            </a:extLst>
          </p:cNvPr>
          <p:cNvSpPr/>
          <p:nvPr/>
        </p:nvSpPr>
        <p:spPr>
          <a:xfrm>
            <a:off x="6615103" y="4271968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6FAD4F-9EE8-0040-8845-A45D0482D02F}"/>
              </a:ext>
            </a:extLst>
          </p:cNvPr>
          <p:cNvSpPr/>
          <p:nvPr/>
        </p:nvSpPr>
        <p:spPr>
          <a:xfrm>
            <a:off x="6767503" y="4424368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F5365D4-CE3F-C640-B89B-4356D477BA3E}"/>
              </a:ext>
            </a:extLst>
          </p:cNvPr>
          <p:cNvSpPr/>
          <p:nvPr/>
        </p:nvSpPr>
        <p:spPr>
          <a:xfrm>
            <a:off x="6919903" y="4576768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AF7441-A28C-594F-909F-A309D3146107}"/>
              </a:ext>
            </a:extLst>
          </p:cNvPr>
          <p:cNvSpPr/>
          <p:nvPr/>
        </p:nvSpPr>
        <p:spPr>
          <a:xfrm>
            <a:off x="7072303" y="4729168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7247F13-08EC-6146-9DBF-A0E66892E0EA}"/>
              </a:ext>
            </a:extLst>
          </p:cNvPr>
          <p:cNvSpPr/>
          <p:nvPr/>
        </p:nvSpPr>
        <p:spPr>
          <a:xfrm>
            <a:off x="7224703" y="4881568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E78070-31D6-614E-9E45-1EDE86FE2A4D}"/>
              </a:ext>
            </a:extLst>
          </p:cNvPr>
          <p:cNvCxnSpPr>
            <a:cxnSpLocks/>
          </p:cNvCxnSpPr>
          <p:nvPr/>
        </p:nvCxnSpPr>
        <p:spPr>
          <a:xfrm flipH="1" flipV="1">
            <a:off x="5772151" y="1690688"/>
            <a:ext cx="1" cy="3667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115852-6661-B544-BE7A-BF8AA2641625}"/>
              </a:ext>
            </a:extLst>
          </p:cNvPr>
          <p:cNvCxnSpPr/>
          <p:nvPr/>
        </p:nvCxnSpPr>
        <p:spPr>
          <a:xfrm>
            <a:off x="5829300" y="5386388"/>
            <a:ext cx="46434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C68231C-2A9E-1D48-BFE6-BDA958AAC355}"/>
              </a:ext>
            </a:extLst>
          </p:cNvPr>
          <p:cNvSpPr txBox="1"/>
          <p:nvPr/>
        </p:nvSpPr>
        <p:spPr>
          <a:xfrm>
            <a:off x="9220200" y="53863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984636-156C-084B-BF09-CF04EB0D3945}"/>
              </a:ext>
            </a:extLst>
          </p:cNvPr>
          <p:cNvSpPr txBox="1"/>
          <p:nvPr/>
        </p:nvSpPr>
        <p:spPr>
          <a:xfrm>
            <a:off x="5462588" y="1884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64316A-25D6-D842-9B29-0ED12FDBD2AF}"/>
              </a:ext>
            </a:extLst>
          </p:cNvPr>
          <p:cNvSpPr txBox="1"/>
          <p:nvPr/>
        </p:nvSpPr>
        <p:spPr>
          <a:xfrm>
            <a:off x="7985041" y="5357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82F420-B68E-094D-80D4-26E4444008ED}"/>
              </a:ext>
            </a:extLst>
          </p:cNvPr>
          <p:cNvSpPr txBox="1"/>
          <p:nvPr/>
        </p:nvSpPr>
        <p:spPr>
          <a:xfrm>
            <a:off x="6765854" y="53435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2F46C0-2340-1941-B9BE-4B9F5BEA2A54}"/>
              </a:ext>
            </a:extLst>
          </p:cNvPr>
          <p:cNvSpPr txBox="1"/>
          <p:nvPr/>
        </p:nvSpPr>
        <p:spPr>
          <a:xfrm>
            <a:off x="5405352" y="3023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38F30D-BA4E-CA48-AD92-057491894368}"/>
              </a:ext>
            </a:extLst>
          </p:cNvPr>
          <p:cNvSpPr txBox="1"/>
          <p:nvPr/>
        </p:nvSpPr>
        <p:spPr>
          <a:xfrm>
            <a:off x="5432365" y="41624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B62216-966A-1548-A4A4-AD9CB92E2C55}"/>
              </a:ext>
            </a:extLst>
          </p:cNvPr>
          <p:cNvCxnSpPr>
            <a:stCxn id="49" idx="3"/>
            <a:endCxn id="48" idx="0"/>
          </p:cNvCxnSpPr>
          <p:nvPr/>
        </p:nvCxnSpPr>
        <p:spPr>
          <a:xfrm>
            <a:off x="5764274" y="2069068"/>
            <a:ext cx="3606769" cy="3317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E17BFF6-3885-B04A-8EF3-B75ECA9E4276}"/>
              </a:ext>
            </a:extLst>
          </p:cNvPr>
          <p:cNvSpPr txBox="1"/>
          <p:nvPr/>
        </p:nvSpPr>
        <p:spPr>
          <a:xfrm>
            <a:off x="6096000" y="157162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A798B96-6C87-514E-8E5C-F711A8380032}"/>
              </a:ext>
            </a:extLst>
          </p:cNvPr>
          <p:cNvSpPr txBox="1"/>
          <p:nvPr/>
        </p:nvSpPr>
        <p:spPr>
          <a:xfrm>
            <a:off x="10071666" y="550020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A20C88-C729-BD43-9722-7859F584FBF3}"/>
                  </a:ext>
                </a:extLst>
              </p:cNvPr>
              <p:cNvSpPr txBox="1"/>
              <p:nvPr/>
            </p:nvSpPr>
            <p:spPr>
              <a:xfrm>
                <a:off x="942975" y="2586038"/>
                <a:ext cx="419025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x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2−3≥0</m:t>
                    </m:r>
                  </m:oMath>
                </a14:m>
                <a:endParaRPr lang="en-US" sz="3600" dirty="0"/>
              </a:p>
              <a:p>
                <a:r>
                  <a:rPr lang="en-US" sz="3600" dirty="0"/>
                  <a:t>x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2≥3</m:t>
                    </m:r>
                  </m:oMath>
                </a14:m>
                <a:r>
                  <a:rPr lang="en-US" sz="3600" dirty="0"/>
                  <a:t>, y=circle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A20C88-C729-BD43-9722-7859F584F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5" y="2586038"/>
                <a:ext cx="4190250" cy="1200329"/>
              </a:xfrm>
              <a:prstGeom prst="rect">
                <a:avLst/>
              </a:prstGeom>
              <a:blipFill>
                <a:blip r:embed="rId2"/>
                <a:stretch>
                  <a:fillRect l="-4230" t="-8511" r="-3323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0ABDA70-CBB3-204E-802D-B798B7F5FE13}"/>
              </a:ext>
            </a:extLst>
          </p:cNvPr>
          <p:cNvCxnSpPr/>
          <p:nvPr/>
        </p:nvCxnSpPr>
        <p:spPr>
          <a:xfrm flipV="1">
            <a:off x="9205906" y="3381377"/>
            <a:ext cx="1423994" cy="1757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3CF55B2-0B02-7448-9DEE-00594A2EC60A}"/>
              </a:ext>
            </a:extLst>
          </p:cNvPr>
          <p:cNvSpPr txBox="1"/>
          <p:nvPr/>
        </p:nvSpPr>
        <p:spPr>
          <a:xfrm>
            <a:off x="10011749" y="2920489"/>
            <a:ext cx="194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Boundary</a:t>
            </a:r>
          </a:p>
        </p:txBody>
      </p:sp>
    </p:spTree>
    <p:extLst>
      <p:ext uri="{BB962C8B-B14F-4D97-AF65-F5344CB8AC3E}">
        <p14:creationId xmlns:p14="http://schemas.microsoft.com/office/powerpoint/2010/main" val="4123609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0D723-E234-3B48-A188-8E085C087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What should happen in this case?</a:t>
            </a:r>
            <a:br>
              <a:rPr lang="en-US" dirty="0"/>
            </a:br>
            <a:r>
              <a:rPr lang="en-US" sz="3600" dirty="0"/>
              <a:t>Remember, in linear regression we could also fit polynomial</a:t>
            </a:r>
            <a:r>
              <a:rPr lang="en-US" dirty="0"/>
              <a:t>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309AC9-3127-6E4D-945F-3BBECEE1EE5A}"/>
              </a:ext>
            </a:extLst>
          </p:cNvPr>
          <p:cNvSpPr/>
          <p:nvPr/>
        </p:nvSpPr>
        <p:spPr>
          <a:xfrm>
            <a:off x="4502943" y="2366965"/>
            <a:ext cx="385763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7C5E4F-956C-6A4B-B6D3-8B6725C2790D}"/>
              </a:ext>
            </a:extLst>
          </p:cNvPr>
          <p:cNvSpPr/>
          <p:nvPr/>
        </p:nvSpPr>
        <p:spPr>
          <a:xfrm>
            <a:off x="4010025" y="2797969"/>
            <a:ext cx="385763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15EAA0-94D2-1146-A3A6-12E463981FA9}"/>
              </a:ext>
            </a:extLst>
          </p:cNvPr>
          <p:cNvSpPr/>
          <p:nvPr/>
        </p:nvSpPr>
        <p:spPr>
          <a:xfrm>
            <a:off x="4010025" y="4133848"/>
            <a:ext cx="385763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31AE92-1991-DB45-BE2B-DABBF3712CB2}"/>
              </a:ext>
            </a:extLst>
          </p:cNvPr>
          <p:cNvSpPr/>
          <p:nvPr/>
        </p:nvSpPr>
        <p:spPr>
          <a:xfrm>
            <a:off x="4502943" y="4491035"/>
            <a:ext cx="385763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17E8E5-532C-B542-A62C-B02A7F01ADBB}"/>
              </a:ext>
            </a:extLst>
          </p:cNvPr>
          <p:cNvSpPr/>
          <p:nvPr/>
        </p:nvSpPr>
        <p:spPr>
          <a:xfrm>
            <a:off x="5903117" y="2797969"/>
            <a:ext cx="385763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6E362A3-6B33-F44B-9C32-51114567DBA0}"/>
              </a:ext>
            </a:extLst>
          </p:cNvPr>
          <p:cNvSpPr/>
          <p:nvPr/>
        </p:nvSpPr>
        <p:spPr>
          <a:xfrm>
            <a:off x="5903118" y="4181474"/>
            <a:ext cx="385763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F0C8A5-C9B2-5840-B570-E17FC14C2EF1}"/>
              </a:ext>
            </a:extLst>
          </p:cNvPr>
          <p:cNvSpPr/>
          <p:nvPr/>
        </p:nvSpPr>
        <p:spPr>
          <a:xfrm>
            <a:off x="6329363" y="3429000"/>
            <a:ext cx="385763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322FB4-5A1B-514D-9F51-95DEF54C9B21}"/>
              </a:ext>
            </a:extLst>
          </p:cNvPr>
          <p:cNvSpPr/>
          <p:nvPr/>
        </p:nvSpPr>
        <p:spPr>
          <a:xfrm>
            <a:off x="3609975" y="3429000"/>
            <a:ext cx="385763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84B370C-E3FD-1247-AAD0-24CAA8375D95}"/>
              </a:ext>
            </a:extLst>
          </p:cNvPr>
          <p:cNvSpPr/>
          <p:nvPr/>
        </p:nvSpPr>
        <p:spPr>
          <a:xfrm>
            <a:off x="5203030" y="4652959"/>
            <a:ext cx="385763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FF0CF78-08D1-3D4A-B1A4-A2155D7375C3}"/>
              </a:ext>
            </a:extLst>
          </p:cNvPr>
          <p:cNvSpPr/>
          <p:nvPr/>
        </p:nvSpPr>
        <p:spPr>
          <a:xfrm>
            <a:off x="5041104" y="2216944"/>
            <a:ext cx="385763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0E83D4-14CC-7E45-8FD4-79DF72242634}"/>
              </a:ext>
            </a:extLst>
          </p:cNvPr>
          <p:cNvSpPr/>
          <p:nvPr/>
        </p:nvSpPr>
        <p:spPr>
          <a:xfrm>
            <a:off x="5557833" y="2418162"/>
            <a:ext cx="385763" cy="3452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F430E0-3653-724C-9113-DD8C46159646}"/>
              </a:ext>
            </a:extLst>
          </p:cNvPr>
          <p:cNvSpPr/>
          <p:nvPr/>
        </p:nvSpPr>
        <p:spPr>
          <a:xfrm>
            <a:off x="4969669" y="3536750"/>
            <a:ext cx="385763" cy="34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A19DA5-4A09-1A43-B2EB-6C61EBA9CA96}"/>
              </a:ext>
            </a:extLst>
          </p:cNvPr>
          <p:cNvSpPr/>
          <p:nvPr/>
        </p:nvSpPr>
        <p:spPr>
          <a:xfrm>
            <a:off x="5122069" y="3689150"/>
            <a:ext cx="385763" cy="34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FAD8F9-8070-D940-9420-601F18F2C0BE}"/>
              </a:ext>
            </a:extLst>
          </p:cNvPr>
          <p:cNvSpPr/>
          <p:nvPr/>
        </p:nvSpPr>
        <p:spPr>
          <a:xfrm>
            <a:off x="4888706" y="3321250"/>
            <a:ext cx="385763" cy="34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662A3A-FD06-1840-A804-266857B3323C}"/>
              </a:ext>
            </a:extLst>
          </p:cNvPr>
          <p:cNvSpPr/>
          <p:nvPr/>
        </p:nvSpPr>
        <p:spPr>
          <a:xfrm>
            <a:off x="5314950" y="3333152"/>
            <a:ext cx="385763" cy="34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6C80F3-5092-CB45-877D-054A8620BDD6}"/>
              </a:ext>
            </a:extLst>
          </p:cNvPr>
          <p:cNvSpPr/>
          <p:nvPr/>
        </p:nvSpPr>
        <p:spPr>
          <a:xfrm>
            <a:off x="5467350" y="3485552"/>
            <a:ext cx="385763" cy="34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82D72E-9B00-5141-93FB-3B7142FB0E8B}"/>
              </a:ext>
            </a:extLst>
          </p:cNvPr>
          <p:cNvSpPr/>
          <p:nvPr/>
        </p:nvSpPr>
        <p:spPr>
          <a:xfrm>
            <a:off x="4732735" y="3665336"/>
            <a:ext cx="385763" cy="34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F6C83F-9735-694F-81F8-4EF13FBFCDC9}"/>
              </a:ext>
            </a:extLst>
          </p:cNvPr>
          <p:cNvCxnSpPr>
            <a:cxnSpLocks/>
          </p:cNvCxnSpPr>
          <p:nvPr/>
        </p:nvCxnSpPr>
        <p:spPr>
          <a:xfrm flipV="1">
            <a:off x="5229226" y="1457324"/>
            <a:ext cx="0" cy="2250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6B99C6-3DFC-4D41-B77C-0333AF4273F2}"/>
              </a:ext>
            </a:extLst>
          </p:cNvPr>
          <p:cNvCxnSpPr>
            <a:cxnSpLocks/>
          </p:cNvCxnSpPr>
          <p:nvPr/>
        </p:nvCxnSpPr>
        <p:spPr>
          <a:xfrm>
            <a:off x="2443162" y="3690639"/>
            <a:ext cx="5662613" cy="2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7FBBF7-9914-5A48-BCA9-874D054E2330}"/>
              </a:ext>
            </a:extLst>
          </p:cNvPr>
          <p:cNvCxnSpPr>
            <a:cxnSpLocks/>
          </p:cNvCxnSpPr>
          <p:nvPr/>
        </p:nvCxnSpPr>
        <p:spPr>
          <a:xfrm flipH="1">
            <a:off x="5211962" y="3536750"/>
            <a:ext cx="26194" cy="272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939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0D723-E234-3B48-A188-8E085C087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What should happen in this case?</a:t>
            </a:r>
            <a:br>
              <a:rPr lang="en-US" dirty="0"/>
            </a:br>
            <a:r>
              <a:rPr lang="en-US" sz="3600" dirty="0"/>
              <a:t>Remember, in linear regression we could also fit polynomial</a:t>
            </a:r>
            <a:r>
              <a:rPr lang="en-US" dirty="0"/>
              <a:t>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309AC9-3127-6E4D-945F-3BBECEE1EE5A}"/>
              </a:ext>
            </a:extLst>
          </p:cNvPr>
          <p:cNvSpPr/>
          <p:nvPr/>
        </p:nvSpPr>
        <p:spPr>
          <a:xfrm>
            <a:off x="4502943" y="2366965"/>
            <a:ext cx="385763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7C5E4F-956C-6A4B-B6D3-8B6725C2790D}"/>
              </a:ext>
            </a:extLst>
          </p:cNvPr>
          <p:cNvSpPr/>
          <p:nvPr/>
        </p:nvSpPr>
        <p:spPr>
          <a:xfrm>
            <a:off x="4010025" y="2797969"/>
            <a:ext cx="385763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15EAA0-94D2-1146-A3A6-12E463981FA9}"/>
              </a:ext>
            </a:extLst>
          </p:cNvPr>
          <p:cNvSpPr/>
          <p:nvPr/>
        </p:nvSpPr>
        <p:spPr>
          <a:xfrm>
            <a:off x="4010025" y="4133848"/>
            <a:ext cx="385763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31AE92-1991-DB45-BE2B-DABBF3712CB2}"/>
              </a:ext>
            </a:extLst>
          </p:cNvPr>
          <p:cNvSpPr/>
          <p:nvPr/>
        </p:nvSpPr>
        <p:spPr>
          <a:xfrm>
            <a:off x="4502943" y="4491035"/>
            <a:ext cx="385763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17E8E5-532C-B542-A62C-B02A7F01ADBB}"/>
              </a:ext>
            </a:extLst>
          </p:cNvPr>
          <p:cNvSpPr/>
          <p:nvPr/>
        </p:nvSpPr>
        <p:spPr>
          <a:xfrm>
            <a:off x="5903117" y="2797969"/>
            <a:ext cx="385763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6E362A3-6B33-F44B-9C32-51114567DBA0}"/>
              </a:ext>
            </a:extLst>
          </p:cNvPr>
          <p:cNvSpPr/>
          <p:nvPr/>
        </p:nvSpPr>
        <p:spPr>
          <a:xfrm>
            <a:off x="5903118" y="4181474"/>
            <a:ext cx="385763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F0C8A5-C9B2-5840-B570-E17FC14C2EF1}"/>
              </a:ext>
            </a:extLst>
          </p:cNvPr>
          <p:cNvSpPr/>
          <p:nvPr/>
        </p:nvSpPr>
        <p:spPr>
          <a:xfrm>
            <a:off x="6329363" y="3429000"/>
            <a:ext cx="385763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322FB4-5A1B-514D-9F51-95DEF54C9B21}"/>
              </a:ext>
            </a:extLst>
          </p:cNvPr>
          <p:cNvSpPr/>
          <p:nvPr/>
        </p:nvSpPr>
        <p:spPr>
          <a:xfrm>
            <a:off x="3609975" y="3429000"/>
            <a:ext cx="385763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84B370C-E3FD-1247-AAD0-24CAA8375D95}"/>
              </a:ext>
            </a:extLst>
          </p:cNvPr>
          <p:cNvSpPr/>
          <p:nvPr/>
        </p:nvSpPr>
        <p:spPr>
          <a:xfrm>
            <a:off x="5203030" y="4652959"/>
            <a:ext cx="385763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FF0CF78-08D1-3D4A-B1A4-A2155D7375C3}"/>
              </a:ext>
            </a:extLst>
          </p:cNvPr>
          <p:cNvSpPr/>
          <p:nvPr/>
        </p:nvSpPr>
        <p:spPr>
          <a:xfrm>
            <a:off x="5041104" y="2216944"/>
            <a:ext cx="385763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0E83D4-14CC-7E45-8FD4-79DF72242634}"/>
              </a:ext>
            </a:extLst>
          </p:cNvPr>
          <p:cNvSpPr/>
          <p:nvPr/>
        </p:nvSpPr>
        <p:spPr>
          <a:xfrm>
            <a:off x="5557833" y="2418162"/>
            <a:ext cx="385763" cy="3452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F430E0-3653-724C-9113-DD8C46159646}"/>
              </a:ext>
            </a:extLst>
          </p:cNvPr>
          <p:cNvSpPr/>
          <p:nvPr/>
        </p:nvSpPr>
        <p:spPr>
          <a:xfrm>
            <a:off x="4969669" y="3536750"/>
            <a:ext cx="385763" cy="34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A19DA5-4A09-1A43-B2EB-6C61EBA9CA96}"/>
              </a:ext>
            </a:extLst>
          </p:cNvPr>
          <p:cNvSpPr/>
          <p:nvPr/>
        </p:nvSpPr>
        <p:spPr>
          <a:xfrm>
            <a:off x="5122069" y="3689150"/>
            <a:ext cx="385763" cy="34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FAD8F9-8070-D940-9420-601F18F2C0BE}"/>
              </a:ext>
            </a:extLst>
          </p:cNvPr>
          <p:cNvSpPr/>
          <p:nvPr/>
        </p:nvSpPr>
        <p:spPr>
          <a:xfrm>
            <a:off x="4888706" y="3321250"/>
            <a:ext cx="385763" cy="34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662A3A-FD06-1840-A804-266857B3323C}"/>
              </a:ext>
            </a:extLst>
          </p:cNvPr>
          <p:cNvSpPr/>
          <p:nvPr/>
        </p:nvSpPr>
        <p:spPr>
          <a:xfrm>
            <a:off x="5314950" y="3333152"/>
            <a:ext cx="385763" cy="34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6C80F3-5092-CB45-877D-054A8620BDD6}"/>
              </a:ext>
            </a:extLst>
          </p:cNvPr>
          <p:cNvSpPr/>
          <p:nvPr/>
        </p:nvSpPr>
        <p:spPr>
          <a:xfrm>
            <a:off x="5467350" y="3485552"/>
            <a:ext cx="385763" cy="34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82D72E-9B00-5141-93FB-3B7142FB0E8B}"/>
              </a:ext>
            </a:extLst>
          </p:cNvPr>
          <p:cNvSpPr/>
          <p:nvPr/>
        </p:nvSpPr>
        <p:spPr>
          <a:xfrm>
            <a:off x="4732735" y="3665336"/>
            <a:ext cx="385763" cy="34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F6C83F-9735-694F-81F8-4EF13FBFCDC9}"/>
              </a:ext>
            </a:extLst>
          </p:cNvPr>
          <p:cNvCxnSpPr>
            <a:cxnSpLocks/>
          </p:cNvCxnSpPr>
          <p:nvPr/>
        </p:nvCxnSpPr>
        <p:spPr>
          <a:xfrm flipV="1">
            <a:off x="5229226" y="1457324"/>
            <a:ext cx="0" cy="2250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6B99C6-3DFC-4D41-B77C-0333AF4273F2}"/>
              </a:ext>
            </a:extLst>
          </p:cNvPr>
          <p:cNvCxnSpPr>
            <a:cxnSpLocks/>
          </p:cNvCxnSpPr>
          <p:nvPr/>
        </p:nvCxnSpPr>
        <p:spPr>
          <a:xfrm>
            <a:off x="2443162" y="3690639"/>
            <a:ext cx="5662613" cy="2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7FBBF7-9914-5A48-BCA9-874D054E2330}"/>
              </a:ext>
            </a:extLst>
          </p:cNvPr>
          <p:cNvCxnSpPr>
            <a:cxnSpLocks/>
          </p:cNvCxnSpPr>
          <p:nvPr/>
        </p:nvCxnSpPr>
        <p:spPr>
          <a:xfrm flipH="1">
            <a:off x="5211962" y="3536750"/>
            <a:ext cx="26194" cy="272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E5176DB-E749-AB4C-A1BF-9073594AD697}"/>
                  </a:ext>
                </a:extLst>
              </p:cNvPr>
              <p:cNvSpPr txBox="1"/>
              <p:nvPr/>
            </p:nvSpPr>
            <p:spPr>
              <a:xfrm>
                <a:off x="916342" y="4697013"/>
                <a:ext cx="293323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b="0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E5176DB-E749-AB4C-A1BF-9073594AD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42" y="4697013"/>
                <a:ext cx="2933239" cy="707886"/>
              </a:xfrm>
              <a:prstGeom prst="rect">
                <a:avLst/>
              </a:prstGeom>
              <a:blipFill>
                <a:blip r:embed="rId2"/>
                <a:stretch>
                  <a:fillRect l="-3030" t="-12281" b="-35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nut 2">
            <a:extLst>
              <a:ext uri="{FF2B5EF4-FFF2-40B4-BE49-F238E27FC236}">
                <a16:creationId xmlns:a16="http://schemas.microsoft.com/office/drawing/2014/main" id="{9FBEA9E8-AA0A-9846-A83C-1417A1F5909A}"/>
              </a:ext>
            </a:extLst>
          </p:cNvPr>
          <p:cNvSpPr/>
          <p:nvPr/>
        </p:nvSpPr>
        <p:spPr>
          <a:xfrm>
            <a:off x="3544191" y="1950244"/>
            <a:ext cx="3317677" cy="3300412"/>
          </a:xfrm>
          <a:prstGeom prst="donu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189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42A2-1851-6743-BE9A-B69AAAA3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obtain the parameters in the model function?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1EAA7A-14B5-D840-A7A7-FC21FF9425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0+</m:t>
                                </m:r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2+……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1EAA7A-14B5-D840-A7A7-FC21FF9425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09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377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42A2-1851-6743-BE9A-B69AAAA3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obtain the parameters in the model function?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1EAA7A-14B5-D840-A7A7-FC21FF9425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0+</m:t>
                                </m:r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2+……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  <a:p>
                <a:r>
                  <a:rPr lang="en-US" sz="4000" dirty="0"/>
                  <a:t>We usually get the parameters by minimizing a cost function</a:t>
                </a:r>
              </a:p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𝑜𝑏𝑠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2+……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1EAA7A-14B5-D840-A7A7-FC21FF9425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09" t="-292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3138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42A2-1851-6743-BE9A-B69AAAA3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obtain the parameters in the model function?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1EAA7A-14B5-D840-A7A7-FC21FF9425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0+</m:t>
                                </m:r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2+……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  <a:p>
                <a:r>
                  <a:rPr lang="en-US" sz="4000" dirty="0"/>
                  <a:t>We usually get the parameters by minimizing a cost function</a:t>
                </a:r>
              </a:p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𝑜𝑏𝑠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2+……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4000" dirty="0"/>
              </a:p>
              <a:p>
                <a:pPr/>
                <a:r>
                  <a:rPr lang="en-US" sz="4000" dirty="0"/>
                  <a:t>But this is a nonconvex function</a:t>
                </a:r>
              </a:p>
              <a:p>
                <a:endParaRPr lang="en-US" sz="4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1EAA7A-14B5-D840-A7A7-FC21FF9425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09" t="-292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912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1EAA7A-14B5-D840-A7A7-FC21FF9425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138"/>
                <a:ext cx="10515600" cy="4351338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𝑜𝑏𝑠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4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2+……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1EAA7A-14B5-D840-A7A7-FC21FF9425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138"/>
                <a:ext cx="10515600" cy="4351338"/>
              </a:xfrm>
              <a:blipFill>
                <a:blip r:embed="rId2"/>
                <a:stretch>
                  <a:fillRect l="-1809" t="-18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D0CA32F-3681-CA4D-AEF9-0D44DB084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825" y="1606549"/>
            <a:ext cx="6356349" cy="34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8E3D-EA1B-C048-91F2-9AFBBF0D1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convert our cost function to a convex function?</a:t>
            </a:r>
          </a:p>
        </p:txBody>
      </p:sp>
    </p:spTree>
    <p:extLst>
      <p:ext uri="{BB962C8B-B14F-4D97-AF65-F5344CB8AC3E}">
        <p14:creationId xmlns:p14="http://schemas.microsoft.com/office/powerpoint/2010/main" val="1987032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844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F2B2C-FBD2-2341-906A-562D35566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Fitting your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9620EC-9E9F-4F45-9E1F-2F0C859D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F3C33-EC12-544D-88BF-6C990BFF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389" y="1128713"/>
            <a:ext cx="7970101" cy="35887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AE29DE-DD05-5A4E-A48E-464A324444C3}"/>
              </a:ext>
            </a:extLst>
          </p:cNvPr>
          <p:cNvSpPr/>
          <p:nvPr/>
        </p:nvSpPr>
        <p:spPr>
          <a:xfrm>
            <a:off x="7616633" y="1128713"/>
            <a:ext cx="3971925" cy="3443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36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8E3D-EA1B-C048-91F2-9AFBBF0D1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convert our cost function to a convex function?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424970-3AC4-B74F-B581-E8615904CBCF}"/>
              </a:ext>
            </a:extLst>
          </p:cNvPr>
          <p:cNvSpPr/>
          <p:nvPr/>
        </p:nvSpPr>
        <p:spPr>
          <a:xfrm>
            <a:off x="3219450" y="635437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www.internalpointers.com</a:t>
            </a:r>
            <a:r>
              <a:rPr lang="en-US" sz="1200" dirty="0"/>
              <a:t>/post/cost-function-logistic-regression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BFBA5E-798B-A342-B296-CA9F49D17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1938337"/>
            <a:ext cx="54483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7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8E3D-EA1B-C048-91F2-9AFBBF0D1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convert our cost function to a convex function?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424970-3AC4-B74F-B581-E8615904CBCF}"/>
              </a:ext>
            </a:extLst>
          </p:cNvPr>
          <p:cNvSpPr/>
          <p:nvPr/>
        </p:nvSpPr>
        <p:spPr>
          <a:xfrm>
            <a:off x="3219450" y="635437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www.internalpointers.com</a:t>
            </a:r>
            <a:r>
              <a:rPr lang="en-US" sz="1200" dirty="0"/>
              <a:t>/post/cost-function-logistic-regression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BFBA5E-798B-A342-B296-CA9F49D17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1938337"/>
            <a:ext cx="5448300" cy="838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1AD192-16DE-8941-99C1-A1A6440A8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11" y="3048012"/>
            <a:ext cx="9248775" cy="28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57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8E3D-EA1B-C048-91F2-9AFBBF0D1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convert our cost function to a convex function?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424970-3AC4-B74F-B581-E8615904CBCF}"/>
              </a:ext>
            </a:extLst>
          </p:cNvPr>
          <p:cNvSpPr/>
          <p:nvPr/>
        </p:nvSpPr>
        <p:spPr>
          <a:xfrm>
            <a:off x="3219450" y="635437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www.internalpointers.com</a:t>
            </a:r>
            <a:r>
              <a:rPr lang="en-US" sz="1200" dirty="0"/>
              <a:t>/post/cost-function-logistic-regression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1AD192-16DE-8941-99C1-A1A6440A8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1" y="3048012"/>
            <a:ext cx="9248775" cy="2873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7F0654-FA09-9D48-8BFC-C6513984B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48" y="2209289"/>
            <a:ext cx="6286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3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844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F2B2C-FBD2-2341-906A-562D35566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Fitting your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9620EC-9E9F-4F45-9E1F-2F0C859D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F3C33-EC12-544D-88BF-6C990BFF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389" y="1128713"/>
            <a:ext cx="7970101" cy="35887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AE29DE-DD05-5A4E-A48E-464A324444C3}"/>
              </a:ext>
            </a:extLst>
          </p:cNvPr>
          <p:cNvSpPr/>
          <p:nvPr/>
        </p:nvSpPr>
        <p:spPr>
          <a:xfrm>
            <a:off x="7616633" y="1128713"/>
            <a:ext cx="3971925" cy="3443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943FE-CA13-5C4F-AA1D-1122F7B26E3D}"/>
              </a:ext>
            </a:extLst>
          </p:cNvPr>
          <p:cNvSpPr txBox="1"/>
          <p:nvPr/>
        </p:nvSpPr>
        <p:spPr>
          <a:xfrm>
            <a:off x="4324361" y="314969"/>
            <a:ext cx="1771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X&gt;x1 then Y=1</a:t>
            </a:r>
          </a:p>
          <a:p>
            <a:r>
              <a:rPr lang="en-US" dirty="0"/>
              <a:t>If X&lt;x1 then Y=0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74EFA95-6C3D-A446-B695-71C82945B977}"/>
              </a:ext>
            </a:extLst>
          </p:cNvPr>
          <p:cNvCxnSpPr/>
          <p:nvPr/>
        </p:nvCxnSpPr>
        <p:spPr>
          <a:xfrm>
            <a:off x="5714999" y="3086100"/>
            <a:ext cx="0" cy="114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2D653B-12CD-1E46-B878-79966565837C}"/>
              </a:ext>
            </a:extLst>
          </p:cNvPr>
          <p:cNvCxnSpPr/>
          <p:nvPr/>
        </p:nvCxnSpPr>
        <p:spPr>
          <a:xfrm flipH="1">
            <a:off x="4038600" y="3086100"/>
            <a:ext cx="1704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166478-8B52-9F4F-AF18-C3E74B74A662}"/>
              </a:ext>
            </a:extLst>
          </p:cNvPr>
          <p:cNvSpPr txBox="1"/>
          <p:nvPr/>
        </p:nvSpPr>
        <p:spPr>
          <a:xfrm>
            <a:off x="4095758" y="280035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8EA9C-1E7F-544E-9C29-8B5626BBD1FC}"/>
              </a:ext>
            </a:extLst>
          </p:cNvPr>
          <p:cNvSpPr txBox="1"/>
          <p:nvPr/>
        </p:nvSpPr>
        <p:spPr>
          <a:xfrm>
            <a:off x="5676918" y="386715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</p:spTree>
    <p:extLst>
      <p:ext uri="{BB962C8B-B14F-4D97-AF65-F5344CB8AC3E}">
        <p14:creationId xmlns:p14="http://schemas.microsoft.com/office/powerpoint/2010/main" val="293439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844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F2B2C-FBD2-2341-906A-562D35566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Fitting your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9620EC-9E9F-4F45-9E1F-2F0C859D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800" dirty="0"/>
              <a:t>What will happen if you added a point to the right?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F3C33-EC12-544D-88BF-6C990BFF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389" y="1128713"/>
            <a:ext cx="7970101" cy="35887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AE29DE-DD05-5A4E-A48E-464A324444C3}"/>
              </a:ext>
            </a:extLst>
          </p:cNvPr>
          <p:cNvSpPr/>
          <p:nvPr/>
        </p:nvSpPr>
        <p:spPr>
          <a:xfrm>
            <a:off x="7616633" y="1128713"/>
            <a:ext cx="3971925" cy="3443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943FE-CA13-5C4F-AA1D-1122F7B26E3D}"/>
              </a:ext>
            </a:extLst>
          </p:cNvPr>
          <p:cNvSpPr txBox="1"/>
          <p:nvPr/>
        </p:nvSpPr>
        <p:spPr>
          <a:xfrm>
            <a:off x="4324361" y="314969"/>
            <a:ext cx="1771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X&gt;x1 then Y=1</a:t>
            </a:r>
          </a:p>
          <a:p>
            <a:r>
              <a:rPr lang="en-US" dirty="0"/>
              <a:t>If X&lt;x1 then Y=0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74EFA95-6C3D-A446-B695-71C82945B977}"/>
              </a:ext>
            </a:extLst>
          </p:cNvPr>
          <p:cNvCxnSpPr/>
          <p:nvPr/>
        </p:nvCxnSpPr>
        <p:spPr>
          <a:xfrm>
            <a:off x="5714999" y="3086100"/>
            <a:ext cx="0" cy="114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2D653B-12CD-1E46-B878-79966565837C}"/>
              </a:ext>
            </a:extLst>
          </p:cNvPr>
          <p:cNvCxnSpPr/>
          <p:nvPr/>
        </p:nvCxnSpPr>
        <p:spPr>
          <a:xfrm flipH="1">
            <a:off x="4038600" y="3086100"/>
            <a:ext cx="1704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166478-8B52-9F4F-AF18-C3E74B74A662}"/>
              </a:ext>
            </a:extLst>
          </p:cNvPr>
          <p:cNvSpPr txBox="1"/>
          <p:nvPr/>
        </p:nvSpPr>
        <p:spPr>
          <a:xfrm>
            <a:off x="4095758" y="280035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8EA9C-1E7F-544E-9C29-8B5626BBD1FC}"/>
              </a:ext>
            </a:extLst>
          </p:cNvPr>
          <p:cNvSpPr txBox="1"/>
          <p:nvPr/>
        </p:nvSpPr>
        <p:spPr>
          <a:xfrm>
            <a:off x="5676918" y="386715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42D3673-988C-2340-B335-65EDB31BB3F1}"/>
              </a:ext>
            </a:extLst>
          </p:cNvPr>
          <p:cNvSpPr/>
          <p:nvPr/>
        </p:nvSpPr>
        <p:spPr>
          <a:xfrm>
            <a:off x="8443908" y="2114549"/>
            <a:ext cx="157162" cy="1428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57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844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F2B2C-FBD2-2341-906A-562D35566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Fitting your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F3C33-EC12-544D-88BF-6C990BFF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389" y="1128713"/>
            <a:ext cx="7970101" cy="35887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AE29DE-DD05-5A4E-A48E-464A324444C3}"/>
              </a:ext>
            </a:extLst>
          </p:cNvPr>
          <p:cNvSpPr/>
          <p:nvPr/>
        </p:nvSpPr>
        <p:spPr>
          <a:xfrm>
            <a:off x="7616633" y="1128713"/>
            <a:ext cx="3971925" cy="3443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943FE-CA13-5C4F-AA1D-1122F7B26E3D}"/>
              </a:ext>
            </a:extLst>
          </p:cNvPr>
          <p:cNvSpPr txBox="1"/>
          <p:nvPr/>
        </p:nvSpPr>
        <p:spPr>
          <a:xfrm>
            <a:off x="4324361" y="314969"/>
            <a:ext cx="1771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X&gt;x1 then Y=1</a:t>
            </a:r>
          </a:p>
          <a:p>
            <a:r>
              <a:rPr lang="en-US" dirty="0"/>
              <a:t>If X&lt;x1 then Y=0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74EFA95-6C3D-A446-B695-71C82945B977}"/>
              </a:ext>
            </a:extLst>
          </p:cNvPr>
          <p:cNvCxnSpPr/>
          <p:nvPr/>
        </p:nvCxnSpPr>
        <p:spPr>
          <a:xfrm>
            <a:off x="5714999" y="3086100"/>
            <a:ext cx="0" cy="114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2D653B-12CD-1E46-B878-79966565837C}"/>
              </a:ext>
            </a:extLst>
          </p:cNvPr>
          <p:cNvCxnSpPr>
            <a:cxnSpLocks/>
          </p:cNvCxnSpPr>
          <p:nvPr/>
        </p:nvCxnSpPr>
        <p:spPr>
          <a:xfrm flipH="1">
            <a:off x="4038601" y="3086100"/>
            <a:ext cx="2414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166478-8B52-9F4F-AF18-C3E74B74A662}"/>
              </a:ext>
            </a:extLst>
          </p:cNvPr>
          <p:cNvSpPr txBox="1"/>
          <p:nvPr/>
        </p:nvSpPr>
        <p:spPr>
          <a:xfrm>
            <a:off x="4095758" y="280035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8EA9C-1E7F-544E-9C29-8B5626BBD1FC}"/>
              </a:ext>
            </a:extLst>
          </p:cNvPr>
          <p:cNvSpPr txBox="1"/>
          <p:nvPr/>
        </p:nvSpPr>
        <p:spPr>
          <a:xfrm>
            <a:off x="5676918" y="386715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42D3673-988C-2340-B335-65EDB31BB3F1}"/>
              </a:ext>
            </a:extLst>
          </p:cNvPr>
          <p:cNvSpPr/>
          <p:nvPr/>
        </p:nvSpPr>
        <p:spPr>
          <a:xfrm>
            <a:off x="8443908" y="2114549"/>
            <a:ext cx="157162" cy="1428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225DF1-14DC-3C4A-A335-36EBBFB16E58}"/>
              </a:ext>
            </a:extLst>
          </p:cNvPr>
          <p:cNvCxnSpPr>
            <a:cxnSpLocks/>
          </p:cNvCxnSpPr>
          <p:nvPr/>
        </p:nvCxnSpPr>
        <p:spPr>
          <a:xfrm flipV="1">
            <a:off x="4095758" y="1828800"/>
            <a:ext cx="4133842" cy="288866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3420CB-B05A-7848-9CC6-2EADA798C9B7}"/>
              </a:ext>
            </a:extLst>
          </p:cNvPr>
          <p:cNvCxnSpPr/>
          <p:nvPr/>
        </p:nvCxnSpPr>
        <p:spPr>
          <a:xfrm>
            <a:off x="6453187" y="3052758"/>
            <a:ext cx="0" cy="114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AED057-81BA-FB4A-BB2C-990F5448568C}"/>
              </a:ext>
            </a:extLst>
          </p:cNvPr>
          <p:cNvSpPr txBox="1"/>
          <p:nvPr/>
        </p:nvSpPr>
        <p:spPr>
          <a:xfrm>
            <a:off x="6514291" y="389923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2750325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844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F2B2C-FBD2-2341-906A-562D35566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Plot the following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ACE424-5C56-634B-97AE-0A561E23A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88" y="1973127"/>
            <a:ext cx="4054474" cy="164053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9620EC-9E9F-4F45-9E1F-2F0C859D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94207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844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F2B2C-FBD2-2341-906A-562D35566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Fitting your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9620EC-9E9F-4F45-9E1F-2F0C859D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800" dirty="0"/>
              <a:t>Logistic Regression returns the probability that a certain data point belongs to a class Y given some features and the model</a:t>
            </a:r>
          </a:p>
          <a:p>
            <a:r>
              <a:rPr lang="en-US" sz="1800" dirty="0"/>
              <a:t>P(Y=1|x,m). For example, the probability that patient has cancer given that he had a history in his family and given the model parameters.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F3C33-EC12-544D-88BF-6C990BFF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389" y="1128713"/>
            <a:ext cx="7970101" cy="35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54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844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F2B2C-FBD2-2341-906A-562D35566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Plot the following function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9620EC-9E9F-4F45-9E1F-2F0C859D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5A8D4E-5E21-DB45-A85A-E9AB136B8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412" y="1096963"/>
            <a:ext cx="7797800" cy="508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570CA3-0F9A-5743-8E6D-7278C3F149DE}"/>
                  </a:ext>
                </a:extLst>
              </p:cNvPr>
              <p:cNvSpPr txBox="1"/>
              <p:nvPr/>
            </p:nvSpPr>
            <p:spPr>
              <a:xfrm>
                <a:off x="5313271" y="6357937"/>
                <a:ext cx="47263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∅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&lt;0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570CA3-0F9A-5743-8E6D-7278C3F14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271" y="6357937"/>
                <a:ext cx="4726358" cy="400110"/>
              </a:xfrm>
              <a:prstGeom prst="rect">
                <a:avLst/>
              </a:prstGeom>
              <a:blipFill>
                <a:blip r:embed="rId3"/>
                <a:stretch>
                  <a:fillRect t="-9375" r="-2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725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6F29-E88E-A44D-B5EF-467DD23AF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would look in 2D data?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79FE0B3-8E4F-8B4E-90B9-5646815B9FB3}"/>
              </a:ext>
            </a:extLst>
          </p:cNvPr>
          <p:cNvSpPr/>
          <p:nvPr/>
        </p:nvSpPr>
        <p:spPr>
          <a:xfrm>
            <a:off x="8615363" y="27289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D711899-2FF4-0B4C-9A8B-C9D5B02F363E}"/>
              </a:ext>
            </a:extLst>
          </p:cNvPr>
          <p:cNvSpPr/>
          <p:nvPr/>
        </p:nvSpPr>
        <p:spPr>
          <a:xfrm>
            <a:off x="8767763" y="28813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07C1AB-23DE-AA49-97AF-60453BFCC3F8}"/>
              </a:ext>
            </a:extLst>
          </p:cNvPr>
          <p:cNvSpPr/>
          <p:nvPr/>
        </p:nvSpPr>
        <p:spPr>
          <a:xfrm>
            <a:off x="8920163" y="30337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5C4162-5C15-F34B-B503-3D8C51649FB3}"/>
              </a:ext>
            </a:extLst>
          </p:cNvPr>
          <p:cNvSpPr/>
          <p:nvPr/>
        </p:nvSpPr>
        <p:spPr>
          <a:xfrm>
            <a:off x="9072563" y="31861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171DCC-6364-8E43-9270-F01304949D6C}"/>
              </a:ext>
            </a:extLst>
          </p:cNvPr>
          <p:cNvSpPr/>
          <p:nvPr/>
        </p:nvSpPr>
        <p:spPr>
          <a:xfrm>
            <a:off x="9224963" y="33385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D54330-14FD-F648-AF12-012838DE80F9}"/>
              </a:ext>
            </a:extLst>
          </p:cNvPr>
          <p:cNvSpPr/>
          <p:nvPr/>
        </p:nvSpPr>
        <p:spPr>
          <a:xfrm>
            <a:off x="9377363" y="34909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DE0F5C-9A04-394A-B3C2-E3AD85EE51E6}"/>
              </a:ext>
            </a:extLst>
          </p:cNvPr>
          <p:cNvSpPr/>
          <p:nvPr/>
        </p:nvSpPr>
        <p:spPr>
          <a:xfrm>
            <a:off x="8296269" y="28813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E6F527-8C20-B84D-B166-5312538B29FB}"/>
              </a:ext>
            </a:extLst>
          </p:cNvPr>
          <p:cNvSpPr/>
          <p:nvPr/>
        </p:nvSpPr>
        <p:spPr>
          <a:xfrm>
            <a:off x="8448669" y="30337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AB113A-9AB7-0541-8336-5F86A85E6EC9}"/>
              </a:ext>
            </a:extLst>
          </p:cNvPr>
          <p:cNvSpPr/>
          <p:nvPr/>
        </p:nvSpPr>
        <p:spPr>
          <a:xfrm>
            <a:off x="8601069" y="31861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84F1B5-1A04-DF46-8FBD-029B7B60ECE2}"/>
              </a:ext>
            </a:extLst>
          </p:cNvPr>
          <p:cNvSpPr/>
          <p:nvPr/>
        </p:nvSpPr>
        <p:spPr>
          <a:xfrm>
            <a:off x="8753469" y="33385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325BBE5-2BFC-9842-9024-91E70FA1FABF}"/>
              </a:ext>
            </a:extLst>
          </p:cNvPr>
          <p:cNvSpPr/>
          <p:nvPr/>
        </p:nvSpPr>
        <p:spPr>
          <a:xfrm>
            <a:off x="8905869" y="34909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2F6BD8D-39A4-EC45-890B-DCCC1C6F5D7B}"/>
              </a:ext>
            </a:extLst>
          </p:cNvPr>
          <p:cNvSpPr/>
          <p:nvPr/>
        </p:nvSpPr>
        <p:spPr>
          <a:xfrm>
            <a:off x="9058269" y="3643313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86682B2-96BC-D64C-80A8-743D982EBF6E}"/>
              </a:ext>
            </a:extLst>
          </p:cNvPr>
          <p:cNvSpPr/>
          <p:nvPr/>
        </p:nvSpPr>
        <p:spPr>
          <a:xfrm>
            <a:off x="8005750" y="3076577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FB91EE-6263-8B4B-AC19-27F1442B277A}"/>
              </a:ext>
            </a:extLst>
          </p:cNvPr>
          <p:cNvSpPr/>
          <p:nvPr/>
        </p:nvSpPr>
        <p:spPr>
          <a:xfrm>
            <a:off x="8158150" y="3228977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DC7558-8C95-E343-82AB-DB2A57361BEC}"/>
              </a:ext>
            </a:extLst>
          </p:cNvPr>
          <p:cNvSpPr/>
          <p:nvPr/>
        </p:nvSpPr>
        <p:spPr>
          <a:xfrm>
            <a:off x="8310550" y="3381377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694684-14AD-2848-A322-BB7946C54FA9}"/>
              </a:ext>
            </a:extLst>
          </p:cNvPr>
          <p:cNvSpPr/>
          <p:nvPr/>
        </p:nvSpPr>
        <p:spPr>
          <a:xfrm>
            <a:off x="8462950" y="3533777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7824A0-B7D3-8A48-ABE3-E715033DEF45}"/>
              </a:ext>
            </a:extLst>
          </p:cNvPr>
          <p:cNvSpPr/>
          <p:nvPr/>
        </p:nvSpPr>
        <p:spPr>
          <a:xfrm>
            <a:off x="8615350" y="3686177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F6C29BC-D6C6-7646-AFDB-1963F41C2AE8}"/>
              </a:ext>
            </a:extLst>
          </p:cNvPr>
          <p:cNvSpPr/>
          <p:nvPr/>
        </p:nvSpPr>
        <p:spPr>
          <a:xfrm>
            <a:off x="8767750" y="3838577"/>
            <a:ext cx="300037" cy="257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B116A2-3EB9-B04C-8545-E77D0FA5EF76}"/>
              </a:ext>
            </a:extLst>
          </p:cNvPr>
          <p:cNvSpPr/>
          <p:nvPr/>
        </p:nvSpPr>
        <p:spPr>
          <a:xfrm>
            <a:off x="7172329" y="3686177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7C89AD-27ED-AE46-95A6-32AC2B8D989F}"/>
              </a:ext>
            </a:extLst>
          </p:cNvPr>
          <p:cNvSpPr/>
          <p:nvPr/>
        </p:nvSpPr>
        <p:spPr>
          <a:xfrm>
            <a:off x="7324729" y="3838577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55ADFC-B3B1-A244-A674-CB64E2EE792B}"/>
              </a:ext>
            </a:extLst>
          </p:cNvPr>
          <p:cNvSpPr/>
          <p:nvPr/>
        </p:nvSpPr>
        <p:spPr>
          <a:xfrm>
            <a:off x="7477129" y="3990977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E37639-1B4A-6E42-8465-52C59429685C}"/>
              </a:ext>
            </a:extLst>
          </p:cNvPr>
          <p:cNvSpPr/>
          <p:nvPr/>
        </p:nvSpPr>
        <p:spPr>
          <a:xfrm>
            <a:off x="7629529" y="4143377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A2BF79-E66F-3042-B81B-96CBBE897D98}"/>
              </a:ext>
            </a:extLst>
          </p:cNvPr>
          <p:cNvSpPr/>
          <p:nvPr/>
        </p:nvSpPr>
        <p:spPr>
          <a:xfrm>
            <a:off x="7781929" y="4295777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E83EE3-1A8E-2C43-A146-5A4CC7B67D74}"/>
              </a:ext>
            </a:extLst>
          </p:cNvPr>
          <p:cNvSpPr/>
          <p:nvPr/>
        </p:nvSpPr>
        <p:spPr>
          <a:xfrm>
            <a:off x="7934329" y="4448177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4C2C10-1719-9940-A162-35E3382C5FA1}"/>
              </a:ext>
            </a:extLst>
          </p:cNvPr>
          <p:cNvSpPr/>
          <p:nvPr/>
        </p:nvSpPr>
        <p:spPr>
          <a:xfrm>
            <a:off x="6810372" y="3881441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D247A6-D5EA-F041-968B-DCDC32A275C4}"/>
              </a:ext>
            </a:extLst>
          </p:cNvPr>
          <p:cNvSpPr/>
          <p:nvPr/>
        </p:nvSpPr>
        <p:spPr>
          <a:xfrm>
            <a:off x="6962772" y="4033841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B741B6-4245-6043-8EEA-A9B17D1F8C2A}"/>
              </a:ext>
            </a:extLst>
          </p:cNvPr>
          <p:cNvSpPr/>
          <p:nvPr/>
        </p:nvSpPr>
        <p:spPr>
          <a:xfrm>
            <a:off x="7115172" y="4186241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CA6165-E9CB-3A4B-906C-B5546558AED0}"/>
              </a:ext>
            </a:extLst>
          </p:cNvPr>
          <p:cNvSpPr/>
          <p:nvPr/>
        </p:nvSpPr>
        <p:spPr>
          <a:xfrm>
            <a:off x="7267572" y="4338641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95FDE9-FA91-F04E-BF37-55F14620F33F}"/>
              </a:ext>
            </a:extLst>
          </p:cNvPr>
          <p:cNvSpPr/>
          <p:nvPr/>
        </p:nvSpPr>
        <p:spPr>
          <a:xfrm>
            <a:off x="7419972" y="4491041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423CB1-5A0E-C74F-8906-CFFB92DF5E98}"/>
              </a:ext>
            </a:extLst>
          </p:cNvPr>
          <p:cNvSpPr/>
          <p:nvPr/>
        </p:nvSpPr>
        <p:spPr>
          <a:xfrm>
            <a:off x="7572372" y="4643441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1767343-9A9E-D344-92B4-FAB133A3FBFD}"/>
              </a:ext>
            </a:extLst>
          </p:cNvPr>
          <p:cNvSpPr/>
          <p:nvPr/>
        </p:nvSpPr>
        <p:spPr>
          <a:xfrm>
            <a:off x="6462703" y="4119568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0131DC-9083-3F44-BA21-DDDA38BDEB50}"/>
              </a:ext>
            </a:extLst>
          </p:cNvPr>
          <p:cNvSpPr/>
          <p:nvPr/>
        </p:nvSpPr>
        <p:spPr>
          <a:xfrm>
            <a:off x="6615103" y="4271968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6FAD4F-9EE8-0040-8845-A45D0482D02F}"/>
              </a:ext>
            </a:extLst>
          </p:cNvPr>
          <p:cNvSpPr/>
          <p:nvPr/>
        </p:nvSpPr>
        <p:spPr>
          <a:xfrm>
            <a:off x="6767503" y="4424368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F5365D4-CE3F-C640-B89B-4356D477BA3E}"/>
              </a:ext>
            </a:extLst>
          </p:cNvPr>
          <p:cNvSpPr/>
          <p:nvPr/>
        </p:nvSpPr>
        <p:spPr>
          <a:xfrm>
            <a:off x="6919903" y="4576768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AF7441-A28C-594F-909F-A309D3146107}"/>
              </a:ext>
            </a:extLst>
          </p:cNvPr>
          <p:cNvSpPr/>
          <p:nvPr/>
        </p:nvSpPr>
        <p:spPr>
          <a:xfrm>
            <a:off x="7072303" y="4729168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7247F13-08EC-6146-9DBF-A0E66892E0EA}"/>
              </a:ext>
            </a:extLst>
          </p:cNvPr>
          <p:cNvSpPr/>
          <p:nvPr/>
        </p:nvSpPr>
        <p:spPr>
          <a:xfrm>
            <a:off x="7224703" y="4881568"/>
            <a:ext cx="300037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E78070-31D6-614E-9E45-1EDE86FE2A4D}"/>
              </a:ext>
            </a:extLst>
          </p:cNvPr>
          <p:cNvCxnSpPr>
            <a:cxnSpLocks/>
          </p:cNvCxnSpPr>
          <p:nvPr/>
        </p:nvCxnSpPr>
        <p:spPr>
          <a:xfrm flipH="1" flipV="1">
            <a:off x="5772151" y="1690688"/>
            <a:ext cx="1" cy="3667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115852-6661-B544-BE7A-BF8AA2641625}"/>
              </a:ext>
            </a:extLst>
          </p:cNvPr>
          <p:cNvCxnSpPr/>
          <p:nvPr/>
        </p:nvCxnSpPr>
        <p:spPr>
          <a:xfrm>
            <a:off x="5829300" y="5386388"/>
            <a:ext cx="46434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C68231C-2A9E-1D48-BFE6-BDA958AAC355}"/>
              </a:ext>
            </a:extLst>
          </p:cNvPr>
          <p:cNvSpPr txBox="1"/>
          <p:nvPr/>
        </p:nvSpPr>
        <p:spPr>
          <a:xfrm>
            <a:off x="9220200" y="53863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984636-156C-084B-BF09-CF04EB0D3945}"/>
              </a:ext>
            </a:extLst>
          </p:cNvPr>
          <p:cNvSpPr txBox="1"/>
          <p:nvPr/>
        </p:nvSpPr>
        <p:spPr>
          <a:xfrm>
            <a:off x="5462588" y="1884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64316A-25D6-D842-9B29-0ED12FDBD2AF}"/>
              </a:ext>
            </a:extLst>
          </p:cNvPr>
          <p:cNvSpPr txBox="1"/>
          <p:nvPr/>
        </p:nvSpPr>
        <p:spPr>
          <a:xfrm>
            <a:off x="7985041" y="5357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82F420-B68E-094D-80D4-26E4444008ED}"/>
              </a:ext>
            </a:extLst>
          </p:cNvPr>
          <p:cNvSpPr txBox="1"/>
          <p:nvPr/>
        </p:nvSpPr>
        <p:spPr>
          <a:xfrm>
            <a:off x="6765854" y="53435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2F46C0-2340-1941-B9BE-4B9F5BEA2A54}"/>
              </a:ext>
            </a:extLst>
          </p:cNvPr>
          <p:cNvSpPr txBox="1"/>
          <p:nvPr/>
        </p:nvSpPr>
        <p:spPr>
          <a:xfrm>
            <a:off x="5405352" y="3023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38F30D-BA4E-CA48-AD92-057491894368}"/>
              </a:ext>
            </a:extLst>
          </p:cNvPr>
          <p:cNvSpPr txBox="1"/>
          <p:nvPr/>
        </p:nvSpPr>
        <p:spPr>
          <a:xfrm>
            <a:off x="5432365" y="41624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97842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461</Words>
  <Application>Microsoft Macintosh PowerPoint</Application>
  <PresentationFormat>Widescreen</PresentationFormat>
  <Paragraphs>86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Logistic Regression and SVM Week3</vt:lpstr>
      <vt:lpstr>Fitting your data</vt:lpstr>
      <vt:lpstr>Fitting your data</vt:lpstr>
      <vt:lpstr>Fitting your data</vt:lpstr>
      <vt:lpstr>Fitting your data</vt:lpstr>
      <vt:lpstr>Plot the following function</vt:lpstr>
      <vt:lpstr>Fitting your data</vt:lpstr>
      <vt:lpstr>Plot the following function</vt:lpstr>
      <vt:lpstr>How this would look in 2D data?</vt:lpstr>
      <vt:lpstr>How this would look in 2D data?</vt:lpstr>
      <vt:lpstr>How this would look in 2D data?</vt:lpstr>
      <vt:lpstr>How this would look in 2D data?</vt:lpstr>
      <vt:lpstr>What should happen in this case? Remember, in linear regression we could also fit polynomial.</vt:lpstr>
      <vt:lpstr>What should happen in this case? Remember, in linear regression we could also fit polynomial.</vt:lpstr>
      <vt:lpstr>How to obtain the parameters in the model function?</vt:lpstr>
      <vt:lpstr>How to obtain the parameters in the model function?</vt:lpstr>
      <vt:lpstr>How to obtain the parameters in the model function?</vt:lpstr>
      <vt:lpstr>PowerPoint Presentation</vt:lpstr>
      <vt:lpstr>How to convert our cost function to a convex function?</vt:lpstr>
      <vt:lpstr>How to convert our cost function to a convex function?</vt:lpstr>
      <vt:lpstr>How to convert our cost function to a convex function?</vt:lpstr>
      <vt:lpstr>How to convert our cost function to a convex function?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 and SVM Week3</dc:title>
  <dc:creator>U HAVE GOT MAIL</dc:creator>
  <cp:lastModifiedBy>U HAVE GOT MAIL</cp:lastModifiedBy>
  <cp:revision>41</cp:revision>
  <dcterms:created xsi:type="dcterms:W3CDTF">2019-11-23T21:35:34Z</dcterms:created>
  <dcterms:modified xsi:type="dcterms:W3CDTF">2019-11-24T11:58:10Z</dcterms:modified>
</cp:coreProperties>
</file>